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2"/>
  </p:notesMasterIdLst>
  <p:sldIdLst>
    <p:sldId id="1225" r:id="rId2"/>
    <p:sldId id="1224" r:id="rId3"/>
    <p:sldId id="1270" r:id="rId4"/>
    <p:sldId id="1269" r:id="rId5"/>
    <p:sldId id="1271" r:id="rId6"/>
    <p:sldId id="1273" r:id="rId7"/>
    <p:sldId id="1272" r:id="rId8"/>
    <p:sldId id="1274" r:id="rId9"/>
    <p:sldId id="1277" r:id="rId10"/>
    <p:sldId id="1275" r:id="rId11"/>
    <p:sldId id="1276" r:id="rId12"/>
    <p:sldId id="1288" r:id="rId13"/>
    <p:sldId id="1289" r:id="rId14"/>
    <p:sldId id="1290" r:id="rId15"/>
    <p:sldId id="1291" r:id="rId16"/>
    <p:sldId id="1292" r:id="rId17"/>
    <p:sldId id="1293" r:id="rId18"/>
    <p:sldId id="1294" r:id="rId19"/>
    <p:sldId id="1295" r:id="rId20"/>
    <p:sldId id="1281" r:id="rId21"/>
    <p:sldId id="1282" r:id="rId22"/>
    <p:sldId id="261" r:id="rId23"/>
    <p:sldId id="1280" r:id="rId24"/>
    <p:sldId id="1285" r:id="rId25"/>
    <p:sldId id="1283" r:id="rId26"/>
    <p:sldId id="258" r:id="rId27"/>
    <p:sldId id="259" r:id="rId28"/>
    <p:sldId id="1284" r:id="rId29"/>
    <p:sldId id="1287" r:id="rId30"/>
    <p:sldId id="1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F0000"/>
    <a:srgbClr val="3C3CFF"/>
    <a:srgbClr val="5A5AFF"/>
    <a:srgbClr val="81599F"/>
    <a:srgbClr val="989898"/>
    <a:srgbClr val="80589E"/>
    <a:srgbClr val="8D69A8"/>
    <a:srgbClr val="06AFEC"/>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91889" autoAdjust="0"/>
  </p:normalViewPr>
  <p:slideViewPr>
    <p:cSldViewPr snapToGrid="0">
      <p:cViewPr>
        <p:scale>
          <a:sx n="100" d="100"/>
          <a:sy n="100" d="100"/>
        </p:scale>
        <p:origin x="132" y="25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6/30/2025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a:t>
            </a:fld>
            <a:endParaRPr lang="en-US"/>
          </a:p>
        </p:txBody>
      </p:sp>
    </p:spTree>
    <p:extLst>
      <p:ext uri="{BB962C8B-B14F-4D97-AF65-F5344CB8AC3E}">
        <p14:creationId xmlns:p14="http://schemas.microsoft.com/office/powerpoint/2010/main" val="18963750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99B8-D167-530D-F7EF-A3C5D42AF4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24DE16-81D6-51D7-5877-3D590AE400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F3819-3214-486C-0662-11492A56BB56}"/>
              </a:ext>
            </a:extLst>
          </p:cNvPr>
          <p:cNvSpPr>
            <a:spLocks noGrp="1"/>
          </p:cNvSpPr>
          <p:nvPr>
            <p:ph type="dt" sz="half" idx="10"/>
          </p:nvPr>
        </p:nvSpPr>
        <p:spPr/>
        <p:txBody>
          <a:bodyPr/>
          <a:lstStyle/>
          <a:p>
            <a:fld id="{64A9D77C-C16B-4DD6-9D8C-4C207BDD686B}" type="datetimeFigureOut">
              <a:rPr lang="en-US" smtClean="0"/>
              <a:t>6/30/2025</a:t>
            </a:fld>
            <a:endParaRPr lang="en-US"/>
          </a:p>
        </p:txBody>
      </p:sp>
      <p:sp>
        <p:nvSpPr>
          <p:cNvPr id="5" name="Footer Placeholder 4">
            <a:extLst>
              <a:ext uri="{FF2B5EF4-FFF2-40B4-BE49-F238E27FC236}">
                <a16:creationId xmlns:a16="http://schemas.microsoft.com/office/drawing/2014/main" id="{B4997B17-FC92-D5F8-7C5E-A48AD83BFD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948F74-2C17-7500-E697-8E81BBA67317}"/>
              </a:ext>
            </a:extLst>
          </p:cNvPr>
          <p:cNvSpPr>
            <a:spLocks noGrp="1"/>
          </p:cNvSpPr>
          <p:nvPr>
            <p:ph type="sldNum" sz="quarter" idx="12"/>
          </p:nvPr>
        </p:nvSpPr>
        <p:spPr/>
        <p:txBody>
          <a:bodyPr/>
          <a:lstStyle/>
          <a:p>
            <a:fld id="{1707BEEE-A097-463E-ACF5-7690D56EACCD}" type="slidenum">
              <a:rPr lang="en-US" smtClean="0"/>
              <a:t>‹#›</a:t>
            </a:fld>
            <a:endParaRPr lang="en-US"/>
          </a:p>
        </p:txBody>
      </p:sp>
    </p:spTree>
    <p:extLst>
      <p:ext uri="{BB962C8B-B14F-4D97-AF65-F5344CB8AC3E}">
        <p14:creationId xmlns:p14="http://schemas.microsoft.com/office/powerpoint/2010/main" val="32461610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image" Target="../media/image53.png"/><Relationship Id="rId16"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1.pn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0927-7DD3-87A7-221B-9BD470EFA459}"/>
              </a:ext>
            </a:extLst>
          </p:cNvPr>
          <p:cNvSpPr>
            <a:spLocks noGrp="1"/>
          </p:cNvSpPr>
          <p:nvPr>
            <p:ph type="title"/>
          </p:nvPr>
        </p:nvSpPr>
        <p:spPr/>
        <p:txBody>
          <a:bodyPr/>
          <a:lstStyle/>
          <a:p>
            <a:r>
              <a:rPr lang="en-US" dirty="0"/>
              <a:t>Timeline</a:t>
            </a:r>
          </a:p>
        </p:txBody>
      </p:sp>
      <p:graphicFrame>
        <p:nvGraphicFramePr>
          <p:cNvPr id="6" name="Table 5">
            <a:extLst>
              <a:ext uri="{FF2B5EF4-FFF2-40B4-BE49-F238E27FC236}">
                <a16:creationId xmlns:a16="http://schemas.microsoft.com/office/drawing/2014/main" id="{53BFD931-C0B7-DB36-E864-67FD613EB13C}"/>
              </a:ext>
            </a:extLst>
          </p:cNvPr>
          <p:cNvGraphicFramePr>
            <a:graphicFrameLocks noGrp="1"/>
          </p:cNvGraphicFramePr>
          <p:nvPr>
            <p:extLst>
              <p:ext uri="{D42A27DB-BD31-4B8C-83A1-F6EECF244321}">
                <p14:modId xmlns:p14="http://schemas.microsoft.com/office/powerpoint/2010/main" val="3200860351"/>
              </p:ext>
            </p:extLst>
          </p:nvPr>
        </p:nvGraphicFramePr>
        <p:xfrm>
          <a:off x="686513" y="975119"/>
          <a:ext cx="11172112" cy="2995135"/>
        </p:xfrm>
        <a:graphic>
          <a:graphicData uri="http://schemas.openxmlformats.org/drawingml/2006/table">
            <a:tbl>
              <a:tblPr firstRow="1" bandRow="1">
                <a:tableStyleId>{69012ECD-51FC-41F1-AA8D-1B2483CD663E}</a:tableStyleId>
              </a:tblPr>
              <a:tblGrid>
                <a:gridCol w="2523412">
                  <a:extLst>
                    <a:ext uri="{9D8B030D-6E8A-4147-A177-3AD203B41FA5}">
                      <a16:colId xmlns:a16="http://schemas.microsoft.com/office/drawing/2014/main" val="3764671087"/>
                    </a:ext>
                  </a:extLst>
                </a:gridCol>
                <a:gridCol w="5946267">
                  <a:extLst>
                    <a:ext uri="{9D8B030D-6E8A-4147-A177-3AD203B41FA5}">
                      <a16:colId xmlns:a16="http://schemas.microsoft.com/office/drawing/2014/main" val="2407458649"/>
                    </a:ext>
                  </a:extLst>
                </a:gridCol>
                <a:gridCol w="2702433">
                  <a:extLst>
                    <a:ext uri="{9D8B030D-6E8A-4147-A177-3AD203B41FA5}">
                      <a16:colId xmlns:a16="http://schemas.microsoft.com/office/drawing/2014/main" val="1949439589"/>
                    </a:ext>
                  </a:extLst>
                </a:gridCol>
              </a:tblGrid>
              <a:tr h="224036">
                <a:tc>
                  <a:txBody>
                    <a:bodyPr/>
                    <a:lstStyle/>
                    <a:p>
                      <a:pPr algn="ctr">
                        <a:lnSpc>
                          <a:spcPct val="100000"/>
                        </a:lnSpc>
                      </a:pPr>
                      <a:r>
                        <a:rPr lang="en-US" sz="1400" b="1" dirty="0">
                          <a:latin typeface="Times New Roman" panose="02020603050405020304" pitchFamily="18" charset="0"/>
                          <a:cs typeface="Times New Roman" panose="02020603050405020304" pitchFamily="18" charset="0"/>
                        </a:rPr>
                        <a:t>DATE</a:t>
                      </a:r>
                      <a:endParaRPr lang="en-US" sz="14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400" b="1" dirty="0">
                          <a:latin typeface="Times New Roman" panose="02020603050405020304" pitchFamily="18" charset="0"/>
                          <a:cs typeface="Times New Roman" panose="02020603050405020304" pitchFamily="18" charset="0"/>
                        </a:rPr>
                        <a:t>TOPICS</a:t>
                      </a:r>
                      <a:endParaRPr lang="en-US" sz="14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400" b="1" dirty="0">
                          <a:latin typeface="Times New Roman" panose="02020603050405020304" pitchFamily="18" charset="0"/>
                          <a:cs typeface="Times New Roman" panose="02020603050405020304" pitchFamily="18" charset="0"/>
                        </a:rPr>
                        <a:t>RELATED TOPIC</a:t>
                      </a:r>
                      <a:endParaRPr lang="en-US" sz="14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extLst>
                  <a:ext uri="{0D108BD9-81ED-4DB2-BD59-A6C34878D82A}">
                    <a16:rowId xmlns:a16="http://schemas.microsoft.com/office/drawing/2014/main" val="1389239333"/>
                  </a:ext>
                </a:extLst>
              </a:tr>
              <a:tr h="504082">
                <a:tc>
                  <a:txBody>
                    <a:bodyPr/>
                    <a:lstStyle/>
                    <a:p>
                      <a:pPr algn="ctr">
                        <a:lnSpc>
                          <a:spcPct val="100000"/>
                        </a:lnSpc>
                      </a:pPr>
                      <a:r>
                        <a:rPr lang="en-US" sz="1400" dirty="0">
                          <a:solidFill>
                            <a:schemeClr val="tx2">
                              <a:lumMod val="50000"/>
                            </a:schemeClr>
                          </a:solidFill>
                          <a:latin typeface="Times New Roman" panose="02020603050405020304" pitchFamily="18" charset="0"/>
                          <a:cs typeface="Times New Roman" panose="02020603050405020304" pitchFamily="18" charset="0"/>
                        </a:rPr>
                        <a:t>23/6/2025 – 27/6/2025</a:t>
                      </a:r>
                      <a:endPar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accent1">
                              <a:lumMod val="50000"/>
                            </a:schemeClr>
                          </a:solidFill>
                          <a:latin typeface="Times New Roman" panose="02020603050405020304" pitchFamily="18" charset="0"/>
                          <a:cs typeface="Times New Roman" panose="02020603050405020304" pitchFamily="18" charset="0"/>
                        </a:rPr>
                        <a:t>Setting up the development environment (Visual Studio, CUDA Toolkit, OpenCV, and other dependencies).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accent1">
                              <a:lumMod val="50000"/>
                            </a:schemeClr>
                          </a:solidFill>
                          <a:latin typeface="Times New Roman" panose="02020603050405020304" pitchFamily="18" charset="0"/>
                          <a:cs typeface="Times New Roman" panose="02020603050405020304" pitchFamily="18" charset="0"/>
                        </a:rPr>
                        <a:t>Run the </a:t>
                      </a:r>
                      <a:r>
                        <a:rPr lang="en-US" sz="1400" b="0" dirty="0" err="1">
                          <a:solidFill>
                            <a:schemeClr val="accent1">
                              <a:lumMod val="50000"/>
                            </a:schemeClr>
                          </a:solidFill>
                          <a:latin typeface="Times New Roman" panose="02020603050405020304" pitchFamily="18" charset="0"/>
                          <a:cs typeface="Times New Roman" panose="02020603050405020304" pitchFamily="18" charset="0"/>
                        </a:rPr>
                        <a:t>xvtCudaBatteryExample</a:t>
                      </a:r>
                      <a:endParaRPr lang="en-US" sz="1400" b="0" dirty="0">
                        <a:solidFill>
                          <a:schemeClr val="accent1">
                            <a:lumMod val="50000"/>
                          </a:schemeClr>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lumMod val="50000"/>
                            </a:schemeClr>
                          </a:solidFill>
                          <a:latin typeface="Times New Roman" panose="02020603050405020304" pitchFamily="18" charset="0"/>
                          <a:cs typeface="Times New Roman" panose="02020603050405020304" pitchFamily="18" charset="0"/>
                        </a:rPr>
                        <a:t>Calculate</a:t>
                      </a:r>
                      <a:r>
                        <a:rPr lang="en-US" sz="1400" b="0" dirty="0">
                          <a:solidFill>
                            <a:schemeClr val="accent1">
                              <a:lumMod val="50000"/>
                            </a:schemeClr>
                          </a:solidFill>
                          <a:latin typeface="Times New Roman" panose="02020603050405020304" pitchFamily="18" charset="0"/>
                          <a:cs typeface="Times New Roman" panose="02020603050405020304" pitchFamily="18" charset="0"/>
                        </a:rPr>
                        <a:t> the maximum outer of lower part of the battery</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endParaRPr lang="en-US" sz="14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202236337"/>
                  </a:ext>
                </a:extLst>
              </a:tr>
              <a:tr h="349091">
                <a:tc>
                  <a:txBody>
                    <a:bodyPr/>
                    <a:lstStyle/>
                    <a:p>
                      <a:pPr algn="ctr">
                        <a:lnSpc>
                          <a:spcPct val="100000"/>
                        </a:lnSpc>
                      </a:pPr>
                      <a:endParaRPr lang="vi-VN" sz="14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endParaRPr lang="en-US" sz="1400"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endParaRPr lang="en-US" sz="14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765844928"/>
                  </a:ext>
                </a:extLst>
              </a:tr>
              <a:tr h="349091">
                <a:tc>
                  <a:txBody>
                    <a:bodyPr/>
                    <a:lstStyle/>
                    <a:p>
                      <a:pPr algn="ctr">
                        <a:lnSpc>
                          <a:spcPct val="100000"/>
                        </a:lnSpc>
                      </a:pPr>
                      <a:endParaRPr lang="en-US" sz="14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endPar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endPar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4267251888"/>
                  </a:ext>
                </a:extLst>
              </a:tr>
              <a:tr h="349091">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endParaRPr lang="en-US" sz="14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4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930023154"/>
                  </a:ext>
                </a:extLst>
              </a:tr>
              <a:tr h="349091">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endParaRPr lang="en-US" sz="14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4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830946093"/>
                  </a:ext>
                </a:extLst>
              </a:tr>
              <a:tr h="349091">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4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endParaRPr lang="en-US" sz="1400" b="0"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4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918245652"/>
                  </a:ext>
                </a:extLst>
              </a:tr>
            </a:tbl>
          </a:graphicData>
        </a:graphic>
      </p:graphicFrame>
    </p:spTree>
    <p:extLst>
      <p:ext uri="{BB962C8B-B14F-4D97-AF65-F5344CB8AC3E}">
        <p14:creationId xmlns:p14="http://schemas.microsoft.com/office/powerpoint/2010/main" val="2589845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46D880F7-BB4F-5EAC-D4E3-05C78DF68959}"/>
              </a:ext>
            </a:extLst>
          </p:cNvPr>
          <p:cNvGrpSpPr/>
          <p:nvPr/>
        </p:nvGrpSpPr>
        <p:grpSpPr>
          <a:xfrm>
            <a:off x="354017" y="4421807"/>
            <a:ext cx="3304524" cy="1371600"/>
            <a:chOff x="354017" y="4421807"/>
            <a:chExt cx="3304524" cy="1371600"/>
          </a:xfrm>
        </p:grpSpPr>
        <p:pic>
          <p:nvPicPr>
            <p:cNvPr id="50" name="Picture 49" descr="A white rectangular object with black border&#10;&#10;AI-generated content may be incorrect.">
              <a:extLst>
                <a:ext uri="{FF2B5EF4-FFF2-40B4-BE49-F238E27FC236}">
                  <a16:creationId xmlns:a16="http://schemas.microsoft.com/office/drawing/2014/main" id="{87E4E141-0DD5-8B09-25DA-F96E32E5AD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6166" y="4421807"/>
              <a:ext cx="3302375" cy="1369012"/>
            </a:xfrm>
            <a:prstGeom prst="rect">
              <a:avLst/>
            </a:prstGeom>
          </p:spPr>
        </p:pic>
        <p:sp>
          <p:nvSpPr>
            <p:cNvPr id="62" name="Rectangle 61">
              <a:extLst>
                <a:ext uri="{FF2B5EF4-FFF2-40B4-BE49-F238E27FC236}">
                  <a16:creationId xmlns:a16="http://schemas.microsoft.com/office/drawing/2014/main" id="{F66473B2-3796-806A-D110-0A9846DD3957}"/>
                </a:ext>
              </a:extLst>
            </p:cNvPr>
            <p:cNvSpPr/>
            <p:nvPr/>
          </p:nvSpPr>
          <p:spPr>
            <a:xfrm flipH="1" flipV="1">
              <a:off x="354017" y="4421807"/>
              <a:ext cx="3302374" cy="1371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pic>
        <p:nvPicPr>
          <p:cNvPr id="22" name="Picture 21" descr="A black and white image of a black object&#10;&#10;AI-generated content may be incorrect.">
            <a:extLst>
              <a:ext uri="{FF2B5EF4-FFF2-40B4-BE49-F238E27FC236}">
                <a16:creationId xmlns:a16="http://schemas.microsoft.com/office/drawing/2014/main" id="{3A1FD33C-D688-EDD5-ACFC-6B5F3A2267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flipV="1">
            <a:off x="8528356" y="1146042"/>
            <a:ext cx="3318901" cy="2286000"/>
          </a:xfrm>
          <a:prstGeom prst="rect">
            <a:avLst/>
          </a:prstGeom>
        </p:spPr>
      </p:pic>
      <p:pic>
        <p:nvPicPr>
          <p:cNvPr id="21" name="Picture 20" descr="A black and white image of a black object&#10;&#10;AI-generated content may be incorrect.">
            <a:extLst>
              <a:ext uri="{FF2B5EF4-FFF2-40B4-BE49-F238E27FC236}">
                <a16:creationId xmlns:a16="http://schemas.microsoft.com/office/drawing/2014/main" id="{415D96E0-9E4F-CC17-34D2-1C8A9E21BC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flipV="1">
            <a:off x="4437576" y="1146042"/>
            <a:ext cx="3318901" cy="2286000"/>
          </a:xfrm>
          <a:prstGeom prst="rect">
            <a:avLst/>
          </a:prstGeom>
        </p:spPr>
      </p:pic>
      <p:pic>
        <p:nvPicPr>
          <p:cNvPr id="20" name="Picture 19" descr="A black and white image of a black object&#10;&#10;AI-generated content may be incorrect.">
            <a:extLst>
              <a:ext uri="{FF2B5EF4-FFF2-40B4-BE49-F238E27FC236}">
                <a16:creationId xmlns:a16="http://schemas.microsoft.com/office/drawing/2014/main" id="{F841A265-E75B-D0EB-8CDC-F48E87C9EB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107" y="1146042"/>
            <a:ext cx="3318901" cy="2286000"/>
          </a:xfrm>
          <a:prstGeom prst="rect">
            <a:avLst/>
          </a:prstGeom>
        </p:spPr>
      </p:pic>
      <p:sp>
        <p:nvSpPr>
          <p:cNvPr id="2" name="Title 1">
            <a:extLst>
              <a:ext uri="{FF2B5EF4-FFF2-40B4-BE49-F238E27FC236}">
                <a16:creationId xmlns:a16="http://schemas.microsoft.com/office/drawing/2014/main" id="{DAE834E9-2BA7-716D-30D1-CADCE408A10E}"/>
              </a:ext>
            </a:extLst>
          </p:cNvPr>
          <p:cNvSpPr>
            <a:spLocks noGrp="1"/>
          </p:cNvSpPr>
          <p:nvPr>
            <p:ph type="title"/>
          </p:nvPr>
        </p:nvSpPr>
        <p:spPr/>
        <p:txBody>
          <a:bodyPr/>
          <a:lstStyle/>
          <a:p>
            <a:r>
              <a:rPr lang="en-US" dirty="0"/>
              <a:t>Find battery ROI </a:t>
            </a:r>
          </a:p>
        </p:txBody>
      </p:sp>
      <p:sp>
        <p:nvSpPr>
          <p:cNvPr id="5" name="Rectangle 4">
            <a:extLst>
              <a:ext uri="{FF2B5EF4-FFF2-40B4-BE49-F238E27FC236}">
                <a16:creationId xmlns:a16="http://schemas.microsoft.com/office/drawing/2014/main" id="{3EA2AF9E-4263-E62D-7D27-1240B6A0C5AD}"/>
              </a:ext>
            </a:extLst>
          </p:cNvPr>
          <p:cNvSpPr/>
          <p:nvPr/>
        </p:nvSpPr>
        <p:spPr>
          <a:xfrm>
            <a:off x="335360" y="1146043"/>
            <a:ext cx="3304397" cy="150165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le 12">
            <a:extLst>
              <a:ext uri="{FF2B5EF4-FFF2-40B4-BE49-F238E27FC236}">
                <a16:creationId xmlns:a16="http://schemas.microsoft.com/office/drawing/2014/main" id="{88F285C6-75A4-4C49-EEF3-DAF806B85D30}"/>
              </a:ext>
            </a:extLst>
          </p:cNvPr>
          <p:cNvSpPr/>
          <p:nvPr/>
        </p:nvSpPr>
        <p:spPr>
          <a:xfrm flipH="1" flipV="1">
            <a:off x="8535609" y="2057400"/>
            <a:ext cx="3304397" cy="1371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Rectangle 15">
            <a:extLst>
              <a:ext uri="{FF2B5EF4-FFF2-40B4-BE49-F238E27FC236}">
                <a16:creationId xmlns:a16="http://schemas.microsoft.com/office/drawing/2014/main" id="{8EA077F3-7482-76B2-0E80-597EBDEA9172}"/>
              </a:ext>
            </a:extLst>
          </p:cNvPr>
          <p:cNvSpPr/>
          <p:nvPr/>
        </p:nvSpPr>
        <p:spPr>
          <a:xfrm flipH="1" flipV="1">
            <a:off x="4437576" y="1146044"/>
            <a:ext cx="3304397" cy="1371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F792F1FE-818F-DB13-0E90-DDDBA362EA7B}"/>
              </a:ext>
            </a:extLst>
          </p:cNvPr>
          <p:cNvCxnSpPr>
            <a:cxnSpLocks/>
          </p:cNvCxnSpPr>
          <p:nvPr/>
        </p:nvCxnSpPr>
        <p:spPr>
          <a:xfrm flipV="1">
            <a:off x="3639757" y="1427900"/>
            <a:ext cx="7978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A2507-9E48-9A4B-3A64-148ED4ED8F3D}"/>
              </a:ext>
            </a:extLst>
          </p:cNvPr>
          <p:cNvCxnSpPr/>
          <p:nvPr/>
        </p:nvCxnSpPr>
        <p:spPr>
          <a:xfrm flipV="1">
            <a:off x="7741973" y="1427901"/>
            <a:ext cx="7978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36B7E71-25F8-028D-2BC7-F5D3ECFEEAA3}"/>
              </a:ext>
            </a:extLst>
          </p:cNvPr>
          <p:cNvSpPr txBox="1"/>
          <p:nvPr/>
        </p:nvSpPr>
        <p:spPr>
          <a:xfrm>
            <a:off x="611819" y="751262"/>
            <a:ext cx="2751476" cy="338554"/>
          </a:xfrm>
          <a:prstGeom prst="rect">
            <a:avLst/>
          </a:prstGeom>
          <a:noFill/>
        </p:spPr>
        <p:txBody>
          <a:bodyPr wrap="square">
            <a:spAutoFit/>
          </a:bodyPr>
          <a:lstStyle/>
          <a:p>
            <a:pPr algn="ct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Image bef</a:t>
            </a:r>
            <a:r>
              <a:rPr lang="en-US" altLang="en-US" sz="1600" dirty="0">
                <a:latin typeface="Times New Roman" panose="02020603050405020304" pitchFamily="18" charset="0"/>
                <a:cs typeface="Times New Roman" panose="02020603050405020304" pitchFamily="18" charset="0"/>
              </a:rPr>
              <a:t>ore rotation</a:t>
            </a: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E6B52040-12F9-6ECD-9FC2-0682E5BF3DE1}"/>
              </a:ext>
            </a:extLst>
          </p:cNvPr>
          <p:cNvSpPr txBox="1"/>
          <p:nvPr/>
        </p:nvSpPr>
        <p:spPr>
          <a:xfrm>
            <a:off x="4721288" y="751262"/>
            <a:ext cx="2751476" cy="338554"/>
          </a:xfrm>
          <a:prstGeom prst="rect">
            <a:avLst/>
          </a:prstGeom>
          <a:noFill/>
        </p:spPr>
        <p:txBody>
          <a:bodyPr wrap="square">
            <a:spAutoFit/>
          </a:bodyPr>
          <a:lstStyle/>
          <a:p>
            <a:pPr algn="ct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Image after</a:t>
            </a:r>
            <a:r>
              <a:rPr lang="en-US" altLang="en-US" sz="1600" dirty="0">
                <a:latin typeface="Times New Roman" panose="02020603050405020304" pitchFamily="18" charset="0"/>
                <a:cs typeface="Times New Roman" panose="02020603050405020304" pitchFamily="18" charset="0"/>
              </a:rPr>
              <a:t> rotation</a:t>
            </a: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E3FAFA8-4FA0-1FD1-E85A-861E85D2D6DE}"/>
              </a:ext>
            </a:extLst>
          </p:cNvPr>
          <p:cNvSpPr txBox="1"/>
          <p:nvPr/>
        </p:nvSpPr>
        <p:spPr>
          <a:xfrm>
            <a:off x="8812068" y="751262"/>
            <a:ext cx="2751476" cy="338554"/>
          </a:xfrm>
          <a:prstGeom prst="rect">
            <a:avLst/>
          </a:prstGeom>
          <a:noFill/>
        </p:spPr>
        <p:txBody>
          <a:bodyPr wrap="square">
            <a:spAutoFit/>
          </a:bodyPr>
          <a:lstStyle/>
          <a:p>
            <a:pPr algn="ctr"/>
            <a:r>
              <a:rPr lang="en-US" sz="1600" b="0" i="0" dirty="0">
                <a:solidFill>
                  <a:srgbClr val="000000"/>
                </a:solidFill>
                <a:effectLst/>
                <a:latin typeface="Times New Roman" panose="02020603050405020304" pitchFamily="18" charset="0"/>
                <a:cs typeface="Times New Roman" panose="02020603050405020304" pitchFamily="18" charset="0"/>
              </a:rPr>
              <a:t>Mirror ROI around center</a:t>
            </a: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nvGrpSpPr>
          <p:cNvPr id="32" name="Group 31">
            <a:extLst>
              <a:ext uri="{FF2B5EF4-FFF2-40B4-BE49-F238E27FC236}">
                <a16:creationId xmlns:a16="http://schemas.microsoft.com/office/drawing/2014/main" id="{C2D42BDF-F508-ADAF-CCBB-13C70D84CC37}"/>
              </a:ext>
            </a:extLst>
          </p:cNvPr>
          <p:cNvGrpSpPr/>
          <p:nvPr/>
        </p:nvGrpSpPr>
        <p:grpSpPr>
          <a:xfrm>
            <a:off x="344741" y="4407775"/>
            <a:ext cx="11511899" cy="1385344"/>
            <a:chOff x="342610" y="4674618"/>
            <a:chExt cx="11511899" cy="1385344"/>
          </a:xfrm>
        </p:grpSpPr>
        <p:pic>
          <p:nvPicPr>
            <p:cNvPr id="27" name="Picture 26" descr="A black and white image of a black object&#10;&#10;AI-generated content may be incorrect.">
              <a:extLst>
                <a:ext uri="{FF2B5EF4-FFF2-40B4-BE49-F238E27FC236}">
                  <a16:creationId xmlns:a16="http://schemas.microsoft.com/office/drawing/2014/main" id="{1BABD899-21FC-BFD7-C4C7-9C100F921D71}"/>
                </a:ext>
              </a:extLst>
            </p:cNvPr>
            <p:cNvPicPr>
              <a:picLocks noChangeAspect="1"/>
            </p:cNvPicPr>
            <p:nvPr/>
          </p:nvPicPr>
          <p:blipFill>
            <a:blip r:embed="rId3" cstate="print">
              <a:extLst>
                <a:ext uri="{28A0092B-C50C-407E-A947-70E740481C1C}">
                  <a14:useLocalDpi xmlns:a14="http://schemas.microsoft.com/office/drawing/2010/main" val="0"/>
                </a:ext>
              </a:extLst>
            </a:blip>
            <a:srcRect b="39734"/>
            <a:stretch/>
          </p:blipFill>
          <p:spPr>
            <a:xfrm flipH="1" flipV="1">
              <a:off x="8535608" y="4682278"/>
              <a:ext cx="3318901" cy="1377684"/>
            </a:xfrm>
            <a:prstGeom prst="rect">
              <a:avLst/>
            </a:prstGeom>
          </p:spPr>
        </p:pic>
        <p:sp>
          <p:nvSpPr>
            <p:cNvPr id="28" name="Rectangle 27">
              <a:extLst>
                <a:ext uri="{FF2B5EF4-FFF2-40B4-BE49-F238E27FC236}">
                  <a16:creationId xmlns:a16="http://schemas.microsoft.com/office/drawing/2014/main" id="{BC8E3BA6-82D7-1E99-1213-20DA150DD4E0}"/>
                </a:ext>
              </a:extLst>
            </p:cNvPr>
            <p:cNvSpPr/>
            <p:nvPr/>
          </p:nvSpPr>
          <p:spPr>
            <a:xfrm flipH="1" flipV="1">
              <a:off x="8528355" y="4674618"/>
              <a:ext cx="3304397" cy="1371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1A9AC9F-176C-BA0E-0B05-1B32AB40538F}"/>
                </a:ext>
              </a:extLst>
            </p:cNvPr>
            <p:cNvSpPr/>
            <p:nvPr/>
          </p:nvSpPr>
          <p:spPr>
            <a:xfrm flipH="1" flipV="1">
              <a:off x="342610" y="4685320"/>
              <a:ext cx="3304397" cy="1371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cxnSp>
        <p:nvCxnSpPr>
          <p:cNvPr id="29" name="Straight Arrow Connector 28">
            <a:extLst>
              <a:ext uri="{FF2B5EF4-FFF2-40B4-BE49-F238E27FC236}">
                <a16:creationId xmlns:a16="http://schemas.microsoft.com/office/drawing/2014/main" id="{6C895D55-1020-7B10-BEF5-156ED7FBEA7E}"/>
              </a:ext>
            </a:extLst>
          </p:cNvPr>
          <p:cNvCxnSpPr>
            <a:cxnSpLocks/>
          </p:cNvCxnSpPr>
          <p:nvPr/>
        </p:nvCxnSpPr>
        <p:spPr>
          <a:xfrm>
            <a:off x="10187806" y="3422916"/>
            <a:ext cx="0" cy="987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344F8D6-6A6F-7469-C892-7DD113918928}"/>
              </a:ext>
            </a:extLst>
          </p:cNvPr>
          <p:cNvSpPr txBox="1"/>
          <p:nvPr/>
        </p:nvSpPr>
        <p:spPr>
          <a:xfrm>
            <a:off x="8812068" y="5937461"/>
            <a:ext cx="2751476" cy="338554"/>
          </a:xfrm>
          <a:prstGeom prst="rect">
            <a:avLst/>
          </a:prstGeom>
          <a:noFill/>
        </p:spPr>
        <p:txBody>
          <a:bodyPr wrap="square">
            <a:spAutoFit/>
          </a:bodyPr>
          <a:lstStyle/>
          <a:p>
            <a:pPr algn="ct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Image(ROI)</a:t>
            </a:r>
          </a:p>
        </p:txBody>
      </p:sp>
      <p:cxnSp>
        <p:nvCxnSpPr>
          <p:cNvPr id="36" name="Straight Arrow Connector 35">
            <a:extLst>
              <a:ext uri="{FF2B5EF4-FFF2-40B4-BE49-F238E27FC236}">
                <a16:creationId xmlns:a16="http://schemas.microsoft.com/office/drawing/2014/main" id="{D5775BCB-894C-EF1C-110B-82BF4D56D681}"/>
              </a:ext>
            </a:extLst>
          </p:cNvPr>
          <p:cNvCxnSpPr>
            <a:cxnSpLocks/>
          </p:cNvCxnSpPr>
          <p:nvPr/>
        </p:nvCxnSpPr>
        <p:spPr>
          <a:xfrm flipH="1">
            <a:off x="7741973" y="4527417"/>
            <a:ext cx="800890" cy="11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990BD87-76B9-C8AA-6939-6BD4DCD4B47D}"/>
              </a:ext>
            </a:extLst>
          </p:cNvPr>
          <p:cNvSpPr txBox="1"/>
          <p:nvPr/>
        </p:nvSpPr>
        <p:spPr>
          <a:xfrm>
            <a:off x="7520225" y="4070000"/>
            <a:ext cx="1233049" cy="338554"/>
          </a:xfrm>
          <a:prstGeom prst="rect">
            <a:avLst/>
          </a:prstGeom>
          <a:noFill/>
        </p:spPr>
        <p:txBody>
          <a:bodyPr wrap="square">
            <a:spAutoFit/>
          </a:bodyPr>
          <a:lstStyle/>
          <a:p>
            <a:pPr algn="ct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Threshold</a:t>
            </a:r>
          </a:p>
        </p:txBody>
      </p:sp>
      <p:cxnSp>
        <p:nvCxnSpPr>
          <p:cNvPr id="41" name="Straight Arrow Connector 40">
            <a:extLst>
              <a:ext uri="{FF2B5EF4-FFF2-40B4-BE49-F238E27FC236}">
                <a16:creationId xmlns:a16="http://schemas.microsoft.com/office/drawing/2014/main" id="{3558F8E5-05F5-9AFC-6405-6ED146218BC6}"/>
              </a:ext>
            </a:extLst>
          </p:cNvPr>
          <p:cNvCxnSpPr>
            <a:cxnSpLocks/>
            <a:endCxn id="43" idx="1"/>
          </p:cNvCxnSpPr>
          <p:nvPr/>
        </p:nvCxnSpPr>
        <p:spPr>
          <a:xfrm flipV="1">
            <a:off x="3570764" y="847116"/>
            <a:ext cx="272641" cy="39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3" name="TextBox 42">
            <a:extLst>
              <a:ext uri="{FF2B5EF4-FFF2-40B4-BE49-F238E27FC236}">
                <a16:creationId xmlns:a16="http://schemas.microsoft.com/office/drawing/2014/main" id="{D3381ED6-4D12-529B-EFC4-63DD508E3EC3}"/>
              </a:ext>
            </a:extLst>
          </p:cNvPr>
          <p:cNvSpPr txBox="1"/>
          <p:nvPr/>
        </p:nvSpPr>
        <p:spPr>
          <a:xfrm>
            <a:off x="3843405" y="662450"/>
            <a:ext cx="670414" cy="369332"/>
          </a:xfrm>
          <a:prstGeom prst="rect">
            <a:avLst/>
          </a:prstGeom>
          <a:noFill/>
        </p:spPr>
        <p:txBody>
          <a:bodyPr wrap="square">
            <a:spAutoFit/>
          </a:bodyPr>
          <a:lstStyle/>
          <a:p>
            <a:pPr algn="ctr"/>
            <a:r>
              <a:rPr lang="en-US" dirty="0">
                <a:solidFill>
                  <a:srgbClr val="C00000"/>
                </a:solidFill>
                <a:latin typeface="Times New Roman" panose="02020603050405020304" pitchFamily="18" charset="0"/>
                <a:cs typeface="Times New Roman" panose="02020603050405020304" pitchFamily="18" charset="0"/>
              </a:rPr>
              <a:t>ROI</a:t>
            </a:r>
          </a:p>
        </p:txBody>
      </p:sp>
      <p:cxnSp>
        <p:nvCxnSpPr>
          <p:cNvPr id="47" name="Straight Connector 46">
            <a:extLst>
              <a:ext uri="{FF2B5EF4-FFF2-40B4-BE49-F238E27FC236}">
                <a16:creationId xmlns:a16="http://schemas.microsoft.com/office/drawing/2014/main" id="{3AFEBD69-CC82-92D7-06F1-FD84AD77DE4E}"/>
              </a:ext>
            </a:extLst>
          </p:cNvPr>
          <p:cNvCxnSpPr/>
          <p:nvPr/>
        </p:nvCxnSpPr>
        <p:spPr>
          <a:xfrm flipH="1">
            <a:off x="3363295" y="847116"/>
            <a:ext cx="207469" cy="298926"/>
          </a:xfrm>
          <a:prstGeom prst="line">
            <a:avLst/>
          </a:prstGeom>
        </p:spPr>
        <p:style>
          <a:lnRef idx="1">
            <a:schemeClr val="accent2"/>
          </a:lnRef>
          <a:fillRef idx="0">
            <a:schemeClr val="accent2"/>
          </a:fillRef>
          <a:effectRef idx="0">
            <a:schemeClr val="accent2"/>
          </a:effectRef>
          <a:fontRef idx="minor">
            <a:schemeClr val="tx1"/>
          </a:fontRef>
        </p:style>
      </p:cxnSp>
      <p:sp>
        <p:nvSpPr>
          <p:cNvPr id="54" name="TextBox 53">
            <a:extLst>
              <a:ext uri="{FF2B5EF4-FFF2-40B4-BE49-F238E27FC236}">
                <a16:creationId xmlns:a16="http://schemas.microsoft.com/office/drawing/2014/main" id="{C50E1553-839D-D584-5EC1-14857AC27ED3}"/>
              </a:ext>
            </a:extLst>
          </p:cNvPr>
          <p:cNvSpPr txBox="1"/>
          <p:nvPr/>
        </p:nvSpPr>
        <p:spPr>
          <a:xfrm>
            <a:off x="2916049" y="4075523"/>
            <a:ext cx="2245234" cy="338554"/>
          </a:xfrm>
          <a:prstGeom prst="rect">
            <a:avLst/>
          </a:prstGeom>
          <a:noFill/>
        </p:spPr>
        <p:txBody>
          <a:bodyPr wrap="square">
            <a:spAutoFit/>
          </a:bodyPr>
          <a:lstStyle/>
          <a:p>
            <a:pPr algn="ct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FindMaxContour</a:t>
            </a: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3942AE83-6BE7-1390-9A71-A61F3B0B0773}"/>
              </a:ext>
            </a:extLst>
          </p:cNvPr>
          <p:cNvCxnSpPr>
            <a:cxnSpLocks/>
          </p:cNvCxnSpPr>
          <p:nvPr/>
        </p:nvCxnSpPr>
        <p:spPr>
          <a:xfrm flipH="1">
            <a:off x="3667330" y="4521889"/>
            <a:ext cx="770574" cy="11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744493F0-0D15-0B3F-A51E-6CC58BC5391F}"/>
              </a:ext>
            </a:extLst>
          </p:cNvPr>
          <p:cNvGrpSpPr/>
          <p:nvPr/>
        </p:nvGrpSpPr>
        <p:grpSpPr>
          <a:xfrm>
            <a:off x="4434998" y="4421807"/>
            <a:ext cx="3302375" cy="1372371"/>
            <a:chOff x="4434998" y="4421807"/>
            <a:chExt cx="3302375" cy="1372371"/>
          </a:xfrm>
        </p:grpSpPr>
        <p:pic>
          <p:nvPicPr>
            <p:cNvPr id="39" name="Picture 38" descr="A black and white rectangular object&#10;&#10;AI-generated content may be incorrect.">
              <a:extLst>
                <a:ext uri="{FF2B5EF4-FFF2-40B4-BE49-F238E27FC236}">
                  <a16:creationId xmlns:a16="http://schemas.microsoft.com/office/drawing/2014/main" id="{2042A14E-EC86-70E8-C309-D278F1878A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4998" y="4422578"/>
              <a:ext cx="3302375" cy="1371600"/>
            </a:xfrm>
            <a:prstGeom prst="rect">
              <a:avLst/>
            </a:prstGeom>
          </p:spPr>
        </p:pic>
        <p:sp>
          <p:nvSpPr>
            <p:cNvPr id="60" name="Rectangle 59">
              <a:extLst>
                <a:ext uri="{FF2B5EF4-FFF2-40B4-BE49-F238E27FC236}">
                  <a16:creationId xmlns:a16="http://schemas.microsoft.com/office/drawing/2014/main" id="{7A56A328-7005-175B-B53F-3387AA085E3E}"/>
                </a:ext>
              </a:extLst>
            </p:cNvPr>
            <p:cNvSpPr/>
            <p:nvPr/>
          </p:nvSpPr>
          <p:spPr>
            <a:xfrm flipH="1" flipV="1">
              <a:off x="4434998" y="4421807"/>
              <a:ext cx="3302374" cy="1371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67" name="Rectangle 66">
            <a:extLst>
              <a:ext uri="{FF2B5EF4-FFF2-40B4-BE49-F238E27FC236}">
                <a16:creationId xmlns:a16="http://schemas.microsoft.com/office/drawing/2014/main" id="{16578E22-F514-2F3A-8935-7EF4F3B22E87}"/>
              </a:ext>
            </a:extLst>
          </p:cNvPr>
          <p:cNvSpPr/>
          <p:nvPr/>
        </p:nvSpPr>
        <p:spPr>
          <a:xfrm>
            <a:off x="877078" y="1137541"/>
            <a:ext cx="2269347" cy="1223104"/>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66652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descr="A knife in a jar&#10;&#10;AI-generated content may be incorrect.">
            <a:extLst>
              <a:ext uri="{FF2B5EF4-FFF2-40B4-BE49-F238E27FC236}">
                <a16:creationId xmlns:a16="http://schemas.microsoft.com/office/drawing/2014/main" id="{563B6CCD-F8FE-67FE-5623-2095253721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862" y="3341029"/>
            <a:ext cx="4293419" cy="2962890"/>
          </a:xfrm>
          <a:prstGeom prst="rect">
            <a:avLst/>
          </a:prstGeom>
        </p:spPr>
      </p:pic>
      <p:pic>
        <p:nvPicPr>
          <p:cNvPr id="51" name="Picture 50" descr="A black rectangular object with a red and green stripe&#10;&#10;AI-generated content may be incorrect.">
            <a:extLst>
              <a:ext uri="{FF2B5EF4-FFF2-40B4-BE49-F238E27FC236}">
                <a16:creationId xmlns:a16="http://schemas.microsoft.com/office/drawing/2014/main" id="{8B4B1CA9-40BB-8647-488A-846F8D27A1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2630" y="4024932"/>
            <a:ext cx="5305958" cy="2194560"/>
          </a:xfrm>
          <a:prstGeom prst="rect">
            <a:avLst/>
          </a:prstGeom>
        </p:spPr>
      </p:pic>
      <p:sp>
        <p:nvSpPr>
          <p:cNvPr id="2" name="Title 1">
            <a:extLst>
              <a:ext uri="{FF2B5EF4-FFF2-40B4-BE49-F238E27FC236}">
                <a16:creationId xmlns:a16="http://schemas.microsoft.com/office/drawing/2014/main" id="{6FBE7728-9E15-4C9E-F99D-DF15064948AB}"/>
              </a:ext>
            </a:extLst>
          </p:cNvPr>
          <p:cNvSpPr>
            <a:spLocks noGrp="1"/>
          </p:cNvSpPr>
          <p:nvPr>
            <p:ph type="title"/>
          </p:nvPr>
        </p:nvSpPr>
        <p:spPr/>
        <p:txBody>
          <a:bodyPr/>
          <a:lstStyle/>
          <a:p>
            <a:r>
              <a:rPr lang="en-US" dirty="0"/>
              <a:t>Find battery ROI </a:t>
            </a:r>
          </a:p>
        </p:txBody>
      </p:sp>
      <p:grpSp>
        <p:nvGrpSpPr>
          <p:cNvPr id="10" name="Group 9">
            <a:extLst>
              <a:ext uri="{FF2B5EF4-FFF2-40B4-BE49-F238E27FC236}">
                <a16:creationId xmlns:a16="http://schemas.microsoft.com/office/drawing/2014/main" id="{E1DA6301-F89E-54ED-7B32-48450ED6644F}"/>
              </a:ext>
            </a:extLst>
          </p:cNvPr>
          <p:cNvGrpSpPr/>
          <p:nvPr/>
        </p:nvGrpSpPr>
        <p:grpSpPr>
          <a:xfrm>
            <a:off x="335360" y="882562"/>
            <a:ext cx="5294376" cy="2194560"/>
            <a:chOff x="567450" y="1532167"/>
            <a:chExt cx="3302374" cy="1371600"/>
          </a:xfrm>
        </p:grpSpPr>
        <p:pic>
          <p:nvPicPr>
            <p:cNvPr id="5" name="Picture 4" descr="A black rectangular object with a white background&#10;&#10;AI-generated content may be incorrect.">
              <a:extLst>
                <a:ext uri="{FF2B5EF4-FFF2-40B4-BE49-F238E27FC236}">
                  <a16:creationId xmlns:a16="http://schemas.microsoft.com/office/drawing/2014/main" id="{22982F85-25A8-7AE8-52B9-3328735969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501" y="1532167"/>
              <a:ext cx="3298323" cy="1371600"/>
            </a:xfrm>
            <a:prstGeom prst="rect">
              <a:avLst/>
            </a:prstGeom>
          </p:spPr>
        </p:pic>
        <p:sp>
          <p:nvSpPr>
            <p:cNvPr id="9" name="Rectangle 8">
              <a:extLst>
                <a:ext uri="{FF2B5EF4-FFF2-40B4-BE49-F238E27FC236}">
                  <a16:creationId xmlns:a16="http://schemas.microsoft.com/office/drawing/2014/main" id="{3689DAB9-879F-F236-309A-DCCFD52BE375}"/>
                </a:ext>
              </a:extLst>
            </p:cNvPr>
            <p:cNvSpPr/>
            <p:nvPr/>
          </p:nvSpPr>
          <p:spPr>
            <a:xfrm flipH="1" flipV="1">
              <a:off x="567450" y="1532167"/>
              <a:ext cx="3302374" cy="1371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1E939884-954F-5089-0C2A-63AA3C6CF2ED}"/>
              </a:ext>
            </a:extLst>
          </p:cNvPr>
          <p:cNvGrpSpPr/>
          <p:nvPr/>
        </p:nvGrpSpPr>
        <p:grpSpPr>
          <a:xfrm>
            <a:off x="5829622" y="549517"/>
            <a:ext cx="8929356" cy="2527605"/>
            <a:chOff x="5829622" y="549517"/>
            <a:chExt cx="8929356" cy="2527605"/>
          </a:xfrm>
        </p:grpSpPr>
        <p:pic>
          <p:nvPicPr>
            <p:cNvPr id="20" name="Picture 19" descr="A black rectangular object with a green stripe&#10;&#10;AI-generated content may be incorrect.">
              <a:extLst>
                <a:ext uri="{FF2B5EF4-FFF2-40B4-BE49-F238E27FC236}">
                  <a16:creationId xmlns:a16="http://schemas.microsoft.com/office/drawing/2014/main" id="{4E40D541-763B-94F6-F59E-2D7D49A5A8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45635" y="882562"/>
              <a:ext cx="5292953" cy="2194560"/>
            </a:xfrm>
            <a:prstGeom prst="rect">
              <a:avLst/>
            </a:prstGeom>
          </p:spPr>
        </p:pic>
        <p:sp>
          <p:nvSpPr>
            <p:cNvPr id="17" name="Rectangle 16">
              <a:extLst>
                <a:ext uri="{FF2B5EF4-FFF2-40B4-BE49-F238E27FC236}">
                  <a16:creationId xmlns:a16="http://schemas.microsoft.com/office/drawing/2014/main" id="{66A954C5-97B9-4623-C26C-FD0096AA376C}"/>
                </a:ext>
              </a:extLst>
            </p:cNvPr>
            <p:cNvSpPr/>
            <p:nvPr/>
          </p:nvSpPr>
          <p:spPr>
            <a:xfrm flipH="1" flipV="1">
              <a:off x="6344212" y="882562"/>
              <a:ext cx="5294376" cy="219456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5A69FFB-2B3A-F1EF-2657-8F602AFC7C0F}"/>
                </a:ext>
              </a:extLst>
            </p:cNvPr>
            <p:cNvSpPr/>
            <p:nvPr/>
          </p:nvSpPr>
          <p:spPr>
            <a:xfrm>
              <a:off x="7139940" y="882562"/>
              <a:ext cx="3623310" cy="219456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5ABEE8F9-C42A-E4E2-415E-25E8EE0FC389}"/>
                </a:ext>
              </a:extLst>
            </p:cNvPr>
            <p:cNvCxnSpPr>
              <a:cxnSpLocks/>
            </p:cNvCxnSpPr>
            <p:nvPr/>
          </p:nvCxnSpPr>
          <p:spPr>
            <a:xfrm>
              <a:off x="6796088" y="800100"/>
              <a:ext cx="337502"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66CDFF4-1F4C-6C91-8265-379623908365}"/>
                </a:ext>
              </a:extLst>
            </p:cNvPr>
            <p:cNvSpPr txBox="1"/>
            <p:nvPr/>
          </p:nvSpPr>
          <p:spPr>
            <a:xfrm>
              <a:off x="5829622" y="549517"/>
              <a:ext cx="1138628" cy="338554"/>
            </a:xfrm>
            <a:prstGeom prst="rect">
              <a:avLst/>
            </a:prstGeom>
            <a:noFill/>
          </p:spPr>
          <p:txBody>
            <a:bodyPr wrap="square">
              <a:spAutoFit/>
            </a:bodyPr>
            <a:lstStyle/>
            <a:p>
              <a:pPr algn="ctr"/>
              <a:r>
                <a:rPr lang="en-US" sz="1600" dirty="0">
                  <a:solidFill>
                    <a:srgbClr val="000000"/>
                  </a:solidFill>
                  <a:latin typeface="Times New Roman" panose="02020603050405020304" pitchFamily="18" charset="0"/>
                  <a:cs typeface="Times New Roman" panose="02020603050405020304" pitchFamily="18" charset="0"/>
                </a:rPr>
                <a:t>Top-Left</a:t>
              </a:r>
              <a:endParaRPr lang="en-US" sz="16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EEB58314-452E-C347-D6F7-6C4E61D078B0}"/>
                </a:ext>
              </a:extLst>
            </p:cNvPr>
            <p:cNvSpPr txBox="1"/>
            <p:nvPr/>
          </p:nvSpPr>
          <p:spPr>
            <a:xfrm>
              <a:off x="8586778" y="569525"/>
              <a:ext cx="6172200" cy="338554"/>
            </a:xfrm>
            <a:prstGeom prst="rect">
              <a:avLst/>
            </a:prstGeom>
            <a:noFill/>
          </p:spPr>
          <p:txBody>
            <a:bodyPr wrap="square">
              <a:spAutoFit/>
            </a:bodyPr>
            <a:lstStyle/>
            <a:p>
              <a:pPr algn="ctr"/>
              <a:r>
                <a:rPr lang="en-US" sz="1600" dirty="0">
                  <a:solidFill>
                    <a:srgbClr val="000000"/>
                  </a:solidFill>
                  <a:latin typeface="Times New Roman" panose="02020603050405020304" pitchFamily="18" charset="0"/>
                  <a:cs typeface="Times New Roman" panose="02020603050405020304" pitchFamily="18" charset="0"/>
                </a:rPr>
                <a:t>Top-Right</a:t>
              </a:r>
              <a:endParaRPr lang="en-US" sz="1600" dirty="0">
                <a:latin typeface="Times New Roman" panose="02020603050405020304" pitchFamily="18"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CFA3718A-1622-7F84-0986-7E109296F5B8}"/>
                </a:ext>
              </a:extLst>
            </p:cNvPr>
            <p:cNvCxnSpPr>
              <a:cxnSpLocks/>
            </p:cNvCxnSpPr>
            <p:nvPr/>
          </p:nvCxnSpPr>
          <p:spPr>
            <a:xfrm flipH="1">
              <a:off x="10763250" y="800100"/>
              <a:ext cx="407670" cy="375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36" name="Straight Arrow Connector 35">
            <a:extLst>
              <a:ext uri="{FF2B5EF4-FFF2-40B4-BE49-F238E27FC236}">
                <a16:creationId xmlns:a16="http://schemas.microsoft.com/office/drawing/2014/main" id="{9CFA6F69-7B58-62E3-0F0F-6FB451316A8F}"/>
              </a:ext>
            </a:extLst>
          </p:cNvPr>
          <p:cNvCxnSpPr>
            <a:cxnSpLocks/>
          </p:cNvCxnSpPr>
          <p:nvPr/>
        </p:nvCxnSpPr>
        <p:spPr>
          <a:xfrm>
            <a:off x="5629736" y="2813560"/>
            <a:ext cx="7144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627B51A-80A0-3F42-32FC-32D652A514B9}"/>
              </a:ext>
            </a:extLst>
          </p:cNvPr>
          <p:cNvSpPr txBox="1"/>
          <p:nvPr/>
        </p:nvSpPr>
        <p:spPr>
          <a:xfrm>
            <a:off x="2430697" y="3058994"/>
            <a:ext cx="7427258" cy="369332"/>
          </a:xfrm>
          <a:prstGeom prst="rect">
            <a:avLst/>
          </a:prstGeom>
          <a:noFill/>
        </p:spPr>
        <p:txBody>
          <a:bodyPr wrap="square">
            <a:spAutoFit/>
          </a:bodyPr>
          <a:lstStyle/>
          <a:p>
            <a:pPr algn="ctr"/>
            <a:r>
              <a:rPr lang="en-US" sz="1800" dirty="0" err="1">
                <a:solidFill>
                  <a:srgbClr val="000000"/>
                </a:solidFill>
                <a:latin typeface="Times New Roman" panose="02020603050405020304" pitchFamily="18" charset="0"/>
                <a:cs typeface="Times New Roman" panose="02020603050405020304" pitchFamily="18" charset="0"/>
              </a:rPr>
              <a:t>boundingRect</a:t>
            </a:r>
            <a:r>
              <a:rPr lang="en-US" sz="1800" dirty="0">
                <a:solidFill>
                  <a:srgbClr val="000000"/>
                </a:solidFill>
                <a:latin typeface="Times New Roman" panose="02020603050405020304" pitchFamily="18" charset="0"/>
                <a:cs typeface="Times New Roman" panose="02020603050405020304" pitchFamily="18" charset="0"/>
              </a:rPr>
              <a:t>(contour)</a:t>
            </a:r>
            <a:endParaRPr lang="en-US" dirty="0">
              <a:latin typeface="Times New Roman" panose="02020603050405020304" pitchFamily="18" charset="0"/>
              <a:cs typeface="Times New Roman" panose="02020603050405020304" pitchFamily="18" charset="0"/>
            </a:endParaRPr>
          </a:p>
        </p:txBody>
      </p:sp>
      <p:grpSp>
        <p:nvGrpSpPr>
          <p:cNvPr id="42" name="Group 41">
            <a:extLst>
              <a:ext uri="{FF2B5EF4-FFF2-40B4-BE49-F238E27FC236}">
                <a16:creationId xmlns:a16="http://schemas.microsoft.com/office/drawing/2014/main" id="{0B0837CF-54C3-53D7-DEAB-C1D016478B84}"/>
              </a:ext>
            </a:extLst>
          </p:cNvPr>
          <p:cNvGrpSpPr/>
          <p:nvPr/>
        </p:nvGrpSpPr>
        <p:grpSpPr>
          <a:xfrm>
            <a:off x="5829622" y="3691887"/>
            <a:ext cx="8929356" cy="2527605"/>
            <a:chOff x="5829622" y="549517"/>
            <a:chExt cx="8929356" cy="2527605"/>
          </a:xfrm>
        </p:grpSpPr>
        <p:sp>
          <p:nvSpPr>
            <p:cNvPr id="44" name="Rectangle 43">
              <a:extLst>
                <a:ext uri="{FF2B5EF4-FFF2-40B4-BE49-F238E27FC236}">
                  <a16:creationId xmlns:a16="http://schemas.microsoft.com/office/drawing/2014/main" id="{FE1AF401-7EB1-B709-D7D0-42B8D47571C5}"/>
                </a:ext>
              </a:extLst>
            </p:cNvPr>
            <p:cNvSpPr/>
            <p:nvPr/>
          </p:nvSpPr>
          <p:spPr>
            <a:xfrm flipH="1" flipV="1">
              <a:off x="6344212" y="882562"/>
              <a:ext cx="5294376" cy="219456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45" name="Rectangle 44">
              <a:extLst>
                <a:ext uri="{FF2B5EF4-FFF2-40B4-BE49-F238E27FC236}">
                  <a16:creationId xmlns:a16="http://schemas.microsoft.com/office/drawing/2014/main" id="{4FF40166-D6D9-0F37-84E8-54B8A87E0ED2}"/>
                </a:ext>
              </a:extLst>
            </p:cNvPr>
            <p:cNvSpPr/>
            <p:nvPr/>
          </p:nvSpPr>
          <p:spPr>
            <a:xfrm>
              <a:off x="7139940" y="882562"/>
              <a:ext cx="3623310" cy="219456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6430ECBE-540E-3A84-30E0-5EB7D34BF140}"/>
                </a:ext>
              </a:extLst>
            </p:cNvPr>
            <p:cNvCxnSpPr>
              <a:cxnSpLocks/>
            </p:cNvCxnSpPr>
            <p:nvPr/>
          </p:nvCxnSpPr>
          <p:spPr>
            <a:xfrm>
              <a:off x="6796088" y="800100"/>
              <a:ext cx="309562"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87DFBC4-73BA-965B-EF3C-B8B496B06EE6}"/>
                </a:ext>
              </a:extLst>
            </p:cNvPr>
            <p:cNvSpPr txBox="1"/>
            <p:nvPr/>
          </p:nvSpPr>
          <p:spPr>
            <a:xfrm>
              <a:off x="5829622" y="549517"/>
              <a:ext cx="1138628" cy="338554"/>
            </a:xfrm>
            <a:prstGeom prst="rect">
              <a:avLst/>
            </a:prstGeom>
            <a:noFill/>
          </p:spPr>
          <p:txBody>
            <a:bodyPr wrap="square">
              <a:spAutoFit/>
            </a:bodyPr>
            <a:lstStyle/>
            <a:p>
              <a:pPr algn="ctr"/>
              <a:r>
                <a:rPr lang="en-US" sz="1600" dirty="0">
                  <a:solidFill>
                    <a:srgbClr val="000000"/>
                  </a:solidFill>
                  <a:latin typeface="Times New Roman" panose="02020603050405020304" pitchFamily="18" charset="0"/>
                  <a:cs typeface="Times New Roman" panose="02020603050405020304" pitchFamily="18" charset="0"/>
                </a:rPr>
                <a:t>Top-Left</a:t>
              </a:r>
              <a:endParaRPr lang="en-US" sz="1600"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315AF863-A84A-E8D2-5255-4A2D5798B616}"/>
                </a:ext>
              </a:extLst>
            </p:cNvPr>
            <p:cNvSpPr txBox="1"/>
            <p:nvPr/>
          </p:nvSpPr>
          <p:spPr>
            <a:xfrm>
              <a:off x="8586778" y="569525"/>
              <a:ext cx="6172200" cy="338554"/>
            </a:xfrm>
            <a:prstGeom prst="rect">
              <a:avLst/>
            </a:prstGeom>
            <a:noFill/>
          </p:spPr>
          <p:txBody>
            <a:bodyPr wrap="square">
              <a:spAutoFit/>
            </a:bodyPr>
            <a:lstStyle/>
            <a:p>
              <a:pPr algn="ctr"/>
              <a:r>
                <a:rPr lang="en-US" sz="1600" dirty="0">
                  <a:solidFill>
                    <a:srgbClr val="000000"/>
                  </a:solidFill>
                  <a:latin typeface="Times New Roman" panose="02020603050405020304" pitchFamily="18" charset="0"/>
                  <a:cs typeface="Times New Roman" panose="02020603050405020304" pitchFamily="18" charset="0"/>
                </a:rPr>
                <a:t>Top-Right</a:t>
              </a:r>
              <a:endParaRPr lang="en-US" sz="1600" dirty="0">
                <a:latin typeface="Times New Roman" panose="02020603050405020304" pitchFamily="18" charset="0"/>
                <a:cs typeface="Times New Roman" panose="02020603050405020304" pitchFamily="18" charset="0"/>
              </a:endParaRPr>
            </a:p>
          </p:txBody>
        </p:sp>
        <p:cxnSp>
          <p:nvCxnSpPr>
            <p:cNvPr id="49" name="Straight Arrow Connector 48">
              <a:extLst>
                <a:ext uri="{FF2B5EF4-FFF2-40B4-BE49-F238E27FC236}">
                  <a16:creationId xmlns:a16="http://schemas.microsoft.com/office/drawing/2014/main" id="{D9417909-D950-1D55-5F93-5066F97CF81C}"/>
                </a:ext>
              </a:extLst>
            </p:cNvPr>
            <p:cNvCxnSpPr>
              <a:cxnSpLocks/>
            </p:cNvCxnSpPr>
            <p:nvPr/>
          </p:nvCxnSpPr>
          <p:spPr>
            <a:xfrm flipH="1">
              <a:off x="10763250" y="800100"/>
              <a:ext cx="407670" cy="375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2" name="Rectangle 51">
            <a:extLst>
              <a:ext uri="{FF2B5EF4-FFF2-40B4-BE49-F238E27FC236}">
                <a16:creationId xmlns:a16="http://schemas.microsoft.com/office/drawing/2014/main" id="{ED43B991-2849-04DF-8232-2FE7DAE8EB51}"/>
              </a:ext>
            </a:extLst>
          </p:cNvPr>
          <p:cNvSpPr/>
          <p:nvPr/>
        </p:nvSpPr>
        <p:spPr>
          <a:xfrm>
            <a:off x="7133590" y="4318057"/>
            <a:ext cx="3623310" cy="1901435"/>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BBD9ACC0-5ED2-4C03-EDEA-065517487F22}"/>
              </a:ext>
            </a:extLst>
          </p:cNvPr>
          <p:cNvCxnSpPr>
            <a:cxnSpLocks/>
          </p:cNvCxnSpPr>
          <p:nvPr/>
        </p:nvCxnSpPr>
        <p:spPr>
          <a:xfrm flipH="1">
            <a:off x="9558338" y="3691887"/>
            <a:ext cx="261937" cy="626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A85BFD7-CA7D-4FBB-3BAB-11597BB1364B}"/>
              </a:ext>
            </a:extLst>
          </p:cNvPr>
          <p:cNvSpPr txBox="1"/>
          <p:nvPr/>
        </p:nvSpPr>
        <p:spPr>
          <a:xfrm>
            <a:off x="9307606" y="3334366"/>
            <a:ext cx="7427258" cy="369332"/>
          </a:xfrm>
          <a:prstGeom prst="rect">
            <a:avLst/>
          </a:prstGeom>
          <a:noFill/>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Battery ROI </a:t>
            </a:r>
          </a:p>
        </p:txBody>
      </p:sp>
      <p:sp>
        <p:nvSpPr>
          <p:cNvPr id="61" name="Rectangle 60">
            <a:extLst>
              <a:ext uri="{FF2B5EF4-FFF2-40B4-BE49-F238E27FC236}">
                <a16:creationId xmlns:a16="http://schemas.microsoft.com/office/drawing/2014/main" id="{F4BC257E-77F4-9A8B-99EF-6B4BC2CDFA94}"/>
              </a:ext>
            </a:extLst>
          </p:cNvPr>
          <p:cNvSpPr/>
          <p:nvPr/>
        </p:nvSpPr>
        <p:spPr>
          <a:xfrm>
            <a:off x="1241204" y="4756295"/>
            <a:ext cx="2926080" cy="1540004"/>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59C5FF5F-EFE5-3459-B327-440F38D630DF}"/>
              </a:ext>
            </a:extLst>
          </p:cNvPr>
          <p:cNvCxnSpPr>
            <a:cxnSpLocks/>
            <a:stCxn id="63" idx="2"/>
          </p:cNvCxnSpPr>
          <p:nvPr/>
        </p:nvCxnSpPr>
        <p:spPr>
          <a:xfrm flipH="1">
            <a:off x="3450286" y="4141935"/>
            <a:ext cx="503352" cy="6143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9E62CD7-CAF5-D386-EAC3-42658335D755}"/>
              </a:ext>
            </a:extLst>
          </p:cNvPr>
          <p:cNvSpPr txBox="1"/>
          <p:nvPr/>
        </p:nvSpPr>
        <p:spPr>
          <a:xfrm>
            <a:off x="3199554" y="3772603"/>
            <a:ext cx="1508167" cy="369332"/>
          </a:xfrm>
          <a:prstGeom prst="rect">
            <a:avLst/>
          </a:prstGeom>
          <a:noFill/>
        </p:spPr>
        <p:txBody>
          <a:bodyPr wrap="square">
            <a:spAutoFit/>
          </a:bodyPr>
          <a:lstStyle/>
          <a:p>
            <a:pPr algn="ctr"/>
            <a:r>
              <a:rPr lang="en-US" dirty="0">
                <a:solidFill>
                  <a:srgbClr val="FF0000"/>
                </a:solidFill>
                <a:latin typeface="Times New Roman" panose="02020603050405020304" pitchFamily="18" charset="0"/>
                <a:cs typeface="Times New Roman" panose="02020603050405020304" pitchFamily="18" charset="0"/>
              </a:rPr>
              <a:t>Battery ROI </a:t>
            </a:r>
          </a:p>
        </p:txBody>
      </p:sp>
    </p:spTree>
    <p:extLst>
      <p:ext uri="{BB962C8B-B14F-4D97-AF65-F5344CB8AC3E}">
        <p14:creationId xmlns:p14="http://schemas.microsoft.com/office/powerpoint/2010/main" val="813950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EF78-32F8-A04E-82CA-1670273E94EA}"/>
              </a:ext>
            </a:extLst>
          </p:cNvPr>
          <p:cNvSpPr>
            <a:spLocks noGrp="1"/>
          </p:cNvSpPr>
          <p:nvPr>
            <p:ph type="title"/>
          </p:nvPr>
        </p:nvSpPr>
        <p:spPr/>
        <p:txBody>
          <a:bodyPr/>
          <a:lstStyle/>
          <a:p>
            <a:r>
              <a:rPr lang="en-US" dirty="0"/>
              <a:t>Check pole leaning</a:t>
            </a:r>
          </a:p>
        </p:txBody>
      </p:sp>
      <p:sp>
        <p:nvSpPr>
          <p:cNvPr id="4" name="Hình chữ nhật 2">
            <a:extLst>
              <a:ext uri="{FF2B5EF4-FFF2-40B4-BE49-F238E27FC236}">
                <a16:creationId xmlns:a16="http://schemas.microsoft.com/office/drawing/2014/main" id="{5C495962-789F-BEDE-1B85-BEA197737167}"/>
              </a:ext>
            </a:extLst>
          </p:cNvPr>
          <p:cNvSpPr/>
          <p:nvPr/>
        </p:nvSpPr>
        <p:spPr>
          <a:xfrm>
            <a:off x="974206" y="2228326"/>
            <a:ext cx="3175462" cy="30590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ình chữ nhật 4">
            <a:extLst>
              <a:ext uri="{FF2B5EF4-FFF2-40B4-BE49-F238E27FC236}">
                <a16:creationId xmlns:a16="http://schemas.microsoft.com/office/drawing/2014/main" id="{54BA22DF-FE6D-682D-6AF1-9765A4331F52}"/>
              </a:ext>
            </a:extLst>
          </p:cNvPr>
          <p:cNvSpPr/>
          <p:nvPr/>
        </p:nvSpPr>
        <p:spPr>
          <a:xfrm>
            <a:off x="1057332" y="2535898"/>
            <a:ext cx="2884517" cy="2643448"/>
          </a:xfrm>
          <a:prstGeom prst="rect">
            <a:avLst/>
          </a:prstGeom>
          <a:solidFill>
            <a:srgbClr val="5B9BD5">
              <a:alpha val="4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Nhóm 45">
            <a:extLst>
              <a:ext uri="{FF2B5EF4-FFF2-40B4-BE49-F238E27FC236}">
                <a16:creationId xmlns:a16="http://schemas.microsoft.com/office/drawing/2014/main" id="{C5499E36-1DA8-BB33-2EDC-47DCC9BEB63A}"/>
              </a:ext>
            </a:extLst>
          </p:cNvPr>
          <p:cNvGrpSpPr/>
          <p:nvPr/>
        </p:nvGrpSpPr>
        <p:grpSpPr>
          <a:xfrm>
            <a:off x="1136305" y="2643953"/>
            <a:ext cx="2709956" cy="2527071"/>
            <a:chOff x="1276005" y="2651751"/>
            <a:chExt cx="2709956" cy="2527071"/>
          </a:xfrm>
        </p:grpSpPr>
        <p:cxnSp>
          <p:nvCxnSpPr>
            <p:cNvPr id="7" name="Đường nối Thẳng 7">
              <a:extLst>
                <a:ext uri="{FF2B5EF4-FFF2-40B4-BE49-F238E27FC236}">
                  <a16:creationId xmlns:a16="http://schemas.microsoft.com/office/drawing/2014/main" id="{629BD953-5650-5E90-9FAD-C3C7EB2ED57A}"/>
                </a:ext>
              </a:extLst>
            </p:cNvPr>
            <p:cNvCxnSpPr/>
            <p:nvPr/>
          </p:nvCxnSpPr>
          <p:spPr>
            <a:xfrm>
              <a:off x="1354975"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Đường nối Thẳng 8">
              <a:extLst>
                <a:ext uri="{FF2B5EF4-FFF2-40B4-BE49-F238E27FC236}">
                  <a16:creationId xmlns:a16="http://schemas.microsoft.com/office/drawing/2014/main" id="{15E2D347-7005-9421-6442-E120F0734E28}"/>
                </a:ext>
              </a:extLst>
            </p:cNvPr>
            <p:cNvCxnSpPr/>
            <p:nvPr/>
          </p:nvCxnSpPr>
          <p:spPr>
            <a:xfrm>
              <a:off x="1276005"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Đường nối Thẳng 10">
              <a:extLst>
                <a:ext uri="{FF2B5EF4-FFF2-40B4-BE49-F238E27FC236}">
                  <a16:creationId xmlns:a16="http://schemas.microsoft.com/office/drawing/2014/main" id="{ADBAB883-6318-4615-A4E4-8464B5965670}"/>
                </a:ext>
              </a:extLst>
            </p:cNvPr>
            <p:cNvCxnSpPr/>
            <p:nvPr/>
          </p:nvCxnSpPr>
          <p:spPr>
            <a:xfrm>
              <a:off x="1509250"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Đường nối Thẳng 11">
              <a:extLst>
                <a:ext uri="{FF2B5EF4-FFF2-40B4-BE49-F238E27FC236}">
                  <a16:creationId xmlns:a16="http://schemas.microsoft.com/office/drawing/2014/main" id="{43B2CDD5-9361-8195-5F83-0CCA19A4183C}"/>
                </a:ext>
              </a:extLst>
            </p:cNvPr>
            <p:cNvCxnSpPr/>
            <p:nvPr/>
          </p:nvCxnSpPr>
          <p:spPr>
            <a:xfrm>
              <a:off x="1430280"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Đường nối Thẳng 12">
              <a:extLst>
                <a:ext uri="{FF2B5EF4-FFF2-40B4-BE49-F238E27FC236}">
                  <a16:creationId xmlns:a16="http://schemas.microsoft.com/office/drawing/2014/main" id="{AA2B353D-7F26-2DBA-E8F6-177CB17216E3}"/>
                </a:ext>
              </a:extLst>
            </p:cNvPr>
            <p:cNvCxnSpPr/>
            <p:nvPr/>
          </p:nvCxnSpPr>
          <p:spPr>
            <a:xfrm>
              <a:off x="1663525"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Đường nối Thẳng 13">
              <a:extLst>
                <a:ext uri="{FF2B5EF4-FFF2-40B4-BE49-F238E27FC236}">
                  <a16:creationId xmlns:a16="http://schemas.microsoft.com/office/drawing/2014/main" id="{20FC37FA-2EC3-5B5D-CDCA-5D98BC74A788}"/>
                </a:ext>
              </a:extLst>
            </p:cNvPr>
            <p:cNvCxnSpPr/>
            <p:nvPr/>
          </p:nvCxnSpPr>
          <p:spPr>
            <a:xfrm>
              <a:off x="1584555"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Đường nối Thẳng 14">
              <a:extLst>
                <a:ext uri="{FF2B5EF4-FFF2-40B4-BE49-F238E27FC236}">
                  <a16:creationId xmlns:a16="http://schemas.microsoft.com/office/drawing/2014/main" id="{76428176-D936-0CD9-8461-E0553285839F}"/>
                </a:ext>
              </a:extLst>
            </p:cNvPr>
            <p:cNvCxnSpPr/>
            <p:nvPr/>
          </p:nvCxnSpPr>
          <p:spPr>
            <a:xfrm>
              <a:off x="1817800"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Đường nối Thẳng 15">
              <a:extLst>
                <a:ext uri="{FF2B5EF4-FFF2-40B4-BE49-F238E27FC236}">
                  <a16:creationId xmlns:a16="http://schemas.microsoft.com/office/drawing/2014/main" id="{860DF355-05A9-2A9D-8302-690FF9F0F0D4}"/>
                </a:ext>
              </a:extLst>
            </p:cNvPr>
            <p:cNvCxnSpPr/>
            <p:nvPr/>
          </p:nvCxnSpPr>
          <p:spPr>
            <a:xfrm>
              <a:off x="1738830"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Đường nối Thẳng 16">
              <a:extLst>
                <a:ext uri="{FF2B5EF4-FFF2-40B4-BE49-F238E27FC236}">
                  <a16:creationId xmlns:a16="http://schemas.microsoft.com/office/drawing/2014/main" id="{8D5F9060-963D-4C61-3D2F-6837EF05F16E}"/>
                </a:ext>
              </a:extLst>
            </p:cNvPr>
            <p:cNvCxnSpPr/>
            <p:nvPr/>
          </p:nvCxnSpPr>
          <p:spPr>
            <a:xfrm>
              <a:off x="1972075"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Đường nối Thẳng 17">
              <a:extLst>
                <a:ext uri="{FF2B5EF4-FFF2-40B4-BE49-F238E27FC236}">
                  <a16:creationId xmlns:a16="http://schemas.microsoft.com/office/drawing/2014/main" id="{3A7F299B-6846-A1F8-90B4-769B60E56AEC}"/>
                </a:ext>
              </a:extLst>
            </p:cNvPr>
            <p:cNvCxnSpPr/>
            <p:nvPr/>
          </p:nvCxnSpPr>
          <p:spPr>
            <a:xfrm>
              <a:off x="1893105"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Đường nối Thẳng 18">
              <a:extLst>
                <a:ext uri="{FF2B5EF4-FFF2-40B4-BE49-F238E27FC236}">
                  <a16:creationId xmlns:a16="http://schemas.microsoft.com/office/drawing/2014/main" id="{8A7B9C03-933E-2F65-BDF9-BCF40EEF1B30}"/>
                </a:ext>
              </a:extLst>
            </p:cNvPr>
            <p:cNvCxnSpPr/>
            <p:nvPr/>
          </p:nvCxnSpPr>
          <p:spPr>
            <a:xfrm>
              <a:off x="2126350"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Đường nối Thẳng 19">
              <a:extLst>
                <a:ext uri="{FF2B5EF4-FFF2-40B4-BE49-F238E27FC236}">
                  <a16:creationId xmlns:a16="http://schemas.microsoft.com/office/drawing/2014/main" id="{D83C27E3-1743-CF12-3EA9-FA469D7EA4B2}"/>
                </a:ext>
              </a:extLst>
            </p:cNvPr>
            <p:cNvCxnSpPr/>
            <p:nvPr/>
          </p:nvCxnSpPr>
          <p:spPr>
            <a:xfrm>
              <a:off x="2047380"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Đường nối Thẳng 20">
              <a:extLst>
                <a:ext uri="{FF2B5EF4-FFF2-40B4-BE49-F238E27FC236}">
                  <a16:creationId xmlns:a16="http://schemas.microsoft.com/office/drawing/2014/main" id="{8C639974-6609-7858-17F9-9B682F942622}"/>
                </a:ext>
              </a:extLst>
            </p:cNvPr>
            <p:cNvCxnSpPr/>
            <p:nvPr/>
          </p:nvCxnSpPr>
          <p:spPr>
            <a:xfrm>
              <a:off x="2280625"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 name="Đường nối Thẳng 21">
              <a:extLst>
                <a:ext uri="{FF2B5EF4-FFF2-40B4-BE49-F238E27FC236}">
                  <a16:creationId xmlns:a16="http://schemas.microsoft.com/office/drawing/2014/main" id="{40823B72-72FE-2ED3-AB44-5F430556CF70}"/>
                </a:ext>
              </a:extLst>
            </p:cNvPr>
            <p:cNvCxnSpPr/>
            <p:nvPr/>
          </p:nvCxnSpPr>
          <p:spPr>
            <a:xfrm>
              <a:off x="2201655"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Đường nối Thẳng 30">
              <a:extLst>
                <a:ext uri="{FF2B5EF4-FFF2-40B4-BE49-F238E27FC236}">
                  <a16:creationId xmlns:a16="http://schemas.microsoft.com/office/drawing/2014/main" id="{08E8BBA8-B929-8AD6-1AAA-6AFC592A96EE}"/>
                </a:ext>
              </a:extLst>
            </p:cNvPr>
            <p:cNvCxnSpPr/>
            <p:nvPr/>
          </p:nvCxnSpPr>
          <p:spPr>
            <a:xfrm>
              <a:off x="3052000"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 name="Đường nối Thẳng 31">
              <a:extLst>
                <a:ext uri="{FF2B5EF4-FFF2-40B4-BE49-F238E27FC236}">
                  <a16:creationId xmlns:a16="http://schemas.microsoft.com/office/drawing/2014/main" id="{385CB054-F0EA-C539-2E4D-1567358DDBDB}"/>
                </a:ext>
              </a:extLst>
            </p:cNvPr>
            <p:cNvCxnSpPr/>
            <p:nvPr/>
          </p:nvCxnSpPr>
          <p:spPr>
            <a:xfrm>
              <a:off x="2973030"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Đường nối Thẳng 32">
              <a:extLst>
                <a:ext uri="{FF2B5EF4-FFF2-40B4-BE49-F238E27FC236}">
                  <a16:creationId xmlns:a16="http://schemas.microsoft.com/office/drawing/2014/main" id="{3471B80C-4E8E-ABE9-CA81-AA144A1462FA}"/>
                </a:ext>
              </a:extLst>
            </p:cNvPr>
            <p:cNvCxnSpPr/>
            <p:nvPr/>
          </p:nvCxnSpPr>
          <p:spPr>
            <a:xfrm>
              <a:off x="3206275"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Đường nối Thẳng 33">
              <a:extLst>
                <a:ext uri="{FF2B5EF4-FFF2-40B4-BE49-F238E27FC236}">
                  <a16:creationId xmlns:a16="http://schemas.microsoft.com/office/drawing/2014/main" id="{CF27FD2D-1551-5EE9-A840-403CB693DC6D}"/>
                </a:ext>
              </a:extLst>
            </p:cNvPr>
            <p:cNvCxnSpPr/>
            <p:nvPr/>
          </p:nvCxnSpPr>
          <p:spPr>
            <a:xfrm>
              <a:off x="3127305"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Đường nối Thẳng 34">
              <a:extLst>
                <a:ext uri="{FF2B5EF4-FFF2-40B4-BE49-F238E27FC236}">
                  <a16:creationId xmlns:a16="http://schemas.microsoft.com/office/drawing/2014/main" id="{D3A607FE-9A3A-EE7D-2312-44DF9538840E}"/>
                </a:ext>
              </a:extLst>
            </p:cNvPr>
            <p:cNvCxnSpPr/>
            <p:nvPr/>
          </p:nvCxnSpPr>
          <p:spPr>
            <a:xfrm>
              <a:off x="3360550"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6" name="Đường nối Thẳng 35">
              <a:extLst>
                <a:ext uri="{FF2B5EF4-FFF2-40B4-BE49-F238E27FC236}">
                  <a16:creationId xmlns:a16="http://schemas.microsoft.com/office/drawing/2014/main" id="{266B6E30-846D-7CBF-D372-D8A2FF9B4CCC}"/>
                </a:ext>
              </a:extLst>
            </p:cNvPr>
            <p:cNvCxnSpPr/>
            <p:nvPr/>
          </p:nvCxnSpPr>
          <p:spPr>
            <a:xfrm>
              <a:off x="3281580"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Đường nối Thẳng 36">
              <a:extLst>
                <a:ext uri="{FF2B5EF4-FFF2-40B4-BE49-F238E27FC236}">
                  <a16:creationId xmlns:a16="http://schemas.microsoft.com/office/drawing/2014/main" id="{AF3C23C1-B6AF-D598-68CF-74EBF3ACC0D1}"/>
                </a:ext>
              </a:extLst>
            </p:cNvPr>
            <p:cNvCxnSpPr/>
            <p:nvPr/>
          </p:nvCxnSpPr>
          <p:spPr>
            <a:xfrm>
              <a:off x="3514825"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Đường nối Thẳng 37">
              <a:extLst>
                <a:ext uri="{FF2B5EF4-FFF2-40B4-BE49-F238E27FC236}">
                  <a16:creationId xmlns:a16="http://schemas.microsoft.com/office/drawing/2014/main" id="{E6565375-A01D-1798-9AD7-B0C8FBD58D8D}"/>
                </a:ext>
              </a:extLst>
            </p:cNvPr>
            <p:cNvCxnSpPr/>
            <p:nvPr/>
          </p:nvCxnSpPr>
          <p:spPr>
            <a:xfrm>
              <a:off x="3435855"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Đường nối Thẳng 38">
              <a:extLst>
                <a:ext uri="{FF2B5EF4-FFF2-40B4-BE49-F238E27FC236}">
                  <a16:creationId xmlns:a16="http://schemas.microsoft.com/office/drawing/2014/main" id="{6471566E-0611-8CCC-0B5B-120370ED0795}"/>
                </a:ext>
              </a:extLst>
            </p:cNvPr>
            <p:cNvCxnSpPr/>
            <p:nvPr/>
          </p:nvCxnSpPr>
          <p:spPr>
            <a:xfrm>
              <a:off x="3669100"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Đường nối Thẳng 39">
              <a:extLst>
                <a:ext uri="{FF2B5EF4-FFF2-40B4-BE49-F238E27FC236}">
                  <a16:creationId xmlns:a16="http://schemas.microsoft.com/office/drawing/2014/main" id="{2A213431-E8DE-EB83-B087-812DE7B2A1C4}"/>
                </a:ext>
              </a:extLst>
            </p:cNvPr>
            <p:cNvCxnSpPr/>
            <p:nvPr/>
          </p:nvCxnSpPr>
          <p:spPr>
            <a:xfrm>
              <a:off x="3590130"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Đường nối Thẳng 41">
              <a:extLst>
                <a:ext uri="{FF2B5EF4-FFF2-40B4-BE49-F238E27FC236}">
                  <a16:creationId xmlns:a16="http://schemas.microsoft.com/office/drawing/2014/main" id="{F21AB9E1-2667-53FD-01D4-B38229D76401}"/>
                </a:ext>
              </a:extLst>
            </p:cNvPr>
            <p:cNvCxnSpPr/>
            <p:nvPr/>
          </p:nvCxnSpPr>
          <p:spPr>
            <a:xfrm>
              <a:off x="3823375"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2" name="Đường nối Thẳng 42">
              <a:extLst>
                <a:ext uri="{FF2B5EF4-FFF2-40B4-BE49-F238E27FC236}">
                  <a16:creationId xmlns:a16="http://schemas.microsoft.com/office/drawing/2014/main" id="{0651ED40-572C-C0BC-972B-D96D437B7251}"/>
                </a:ext>
              </a:extLst>
            </p:cNvPr>
            <p:cNvCxnSpPr/>
            <p:nvPr/>
          </p:nvCxnSpPr>
          <p:spPr>
            <a:xfrm>
              <a:off x="3744405"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Đường nối Thẳng 43">
              <a:extLst>
                <a:ext uri="{FF2B5EF4-FFF2-40B4-BE49-F238E27FC236}">
                  <a16:creationId xmlns:a16="http://schemas.microsoft.com/office/drawing/2014/main" id="{56453530-A6EB-6FEE-ED19-3D67D9A09285}"/>
                </a:ext>
              </a:extLst>
            </p:cNvPr>
            <p:cNvCxnSpPr/>
            <p:nvPr/>
          </p:nvCxnSpPr>
          <p:spPr>
            <a:xfrm>
              <a:off x="3977649" y="2651751"/>
              <a:ext cx="8312" cy="25270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4" name="Đường nối Thẳng 44">
              <a:extLst>
                <a:ext uri="{FF2B5EF4-FFF2-40B4-BE49-F238E27FC236}">
                  <a16:creationId xmlns:a16="http://schemas.microsoft.com/office/drawing/2014/main" id="{018D4B8C-AF83-AA57-57C1-E21412CEF8F6}"/>
                </a:ext>
              </a:extLst>
            </p:cNvPr>
            <p:cNvCxnSpPr/>
            <p:nvPr/>
          </p:nvCxnSpPr>
          <p:spPr>
            <a:xfrm>
              <a:off x="3898679" y="2984261"/>
              <a:ext cx="0" cy="21945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5" name="Đường nối Thẳng 49">
            <a:extLst>
              <a:ext uri="{FF2B5EF4-FFF2-40B4-BE49-F238E27FC236}">
                <a16:creationId xmlns:a16="http://schemas.microsoft.com/office/drawing/2014/main" id="{80ADE167-4993-F0D0-3FF3-72E5B6D3C6D3}"/>
              </a:ext>
            </a:extLst>
          </p:cNvPr>
          <p:cNvCxnSpPr/>
          <p:nvPr/>
        </p:nvCxnSpPr>
        <p:spPr>
          <a:xfrm>
            <a:off x="2561937" y="1989314"/>
            <a:ext cx="0" cy="100793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Đường nối Thẳng 58">
            <a:extLst>
              <a:ext uri="{FF2B5EF4-FFF2-40B4-BE49-F238E27FC236}">
                <a16:creationId xmlns:a16="http://schemas.microsoft.com/office/drawing/2014/main" id="{A49F5A13-7513-647E-CC13-D533A6EC4B7D}"/>
              </a:ext>
            </a:extLst>
          </p:cNvPr>
          <p:cNvCxnSpPr>
            <a:cxnSpLocks/>
          </p:cNvCxnSpPr>
          <p:nvPr/>
        </p:nvCxnSpPr>
        <p:spPr>
          <a:xfrm>
            <a:off x="1051958" y="2461082"/>
            <a:ext cx="1131834" cy="0"/>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Hộp Văn bản 65">
            <a:extLst>
              <a:ext uri="{FF2B5EF4-FFF2-40B4-BE49-F238E27FC236}">
                <a16:creationId xmlns:a16="http://schemas.microsoft.com/office/drawing/2014/main" id="{69C3906D-8510-9B2E-FA27-70EAAA94AA18}"/>
              </a:ext>
            </a:extLst>
          </p:cNvPr>
          <p:cNvSpPr txBox="1"/>
          <p:nvPr/>
        </p:nvSpPr>
        <p:spPr>
          <a:xfrm>
            <a:off x="1497194" y="2218184"/>
            <a:ext cx="277640" cy="276999"/>
          </a:xfrm>
          <a:prstGeom prst="rect">
            <a:avLst/>
          </a:prstGeom>
          <a:noFill/>
        </p:spPr>
        <p:txBody>
          <a:bodyPr wrap="none" rtlCol="0">
            <a:spAutoFit/>
          </a:bodyPr>
          <a:lstStyle/>
          <a:p>
            <a:r>
              <a:rPr lang="en-US" sz="1200" dirty="0">
                <a:ln w="0"/>
                <a:solidFill>
                  <a:schemeClr val="accent1"/>
                </a:solidFill>
                <a:effectLst>
                  <a:outerShdw blurRad="38100" dist="25400" dir="5400000" algn="ctr" rotWithShape="0">
                    <a:srgbClr val="6E747A">
                      <a:alpha val="43000"/>
                    </a:srgbClr>
                  </a:outerShdw>
                </a:effectLst>
              </a:rPr>
              <a:t>d</a:t>
            </a:r>
          </a:p>
        </p:txBody>
      </p:sp>
      <p:sp>
        <p:nvSpPr>
          <p:cNvPr id="40" name="Hộp Văn bản 66">
            <a:extLst>
              <a:ext uri="{FF2B5EF4-FFF2-40B4-BE49-F238E27FC236}">
                <a16:creationId xmlns:a16="http://schemas.microsoft.com/office/drawing/2014/main" id="{B71E6F80-D5A1-C1BD-0401-240896E77983}"/>
              </a:ext>
            </a:extLst>
          </p:cNvPr>
          <p:cNvSpPr txBox="1"/>
          <p:nvPr/>
        </p:nvSpPr>
        <p:spPr>
          <a:xfrm>
            <a:off x="3246183" y="2218657"/>
            <a:ext cx="277640" cy="276999"/>
          </a:xfrm>
          <a:prstGeom prst="rect">
            <a:avLst/>
          </a:prstGeom>
          <a:noFill/>
        </p:spPr>
        <p:txBody>
          <a:bodyPr wrap="none" rtlCol="0">
            <a:spAutoFit/>
          </a:bodyPr>
          <a:lstStyle/>
          <a:p>
            <a:r>
              <a:rPr lang="en-US" sz="1200" dirty="0">
                <a:ln w="0"/>
                <a:solidFill>
                  <a:schemeClr val="accent1"/>
                </a:solidFill>
                <a:effectLst>
                  <a:outerShdw blurRad="38100" dist="25400" dir="5400000" algn="ctr" rotWithShape="0">
                    <a:srgbClr val="6E747A">
                      <a:alpha val="43000"/>
                    </a:srgbClr>
                  </a:outerShdw>
                </a:effectLst>
              </a:rPr>
              <a:t>d</a:t>
            </a:r>
          </a:p>
        </p:txBody>
      </p:sp>
      <p:cxnSp>
        <p:nvCxnSpPr>
          <p:cNvPr id="42" name="Đường nối Thẳng 69">
            <a:extLst>
              <a:ext uri="{FF2B5EF4-FFF2-40B4-BE49-F238E27FC236}">
                <a16:creationId xmlns:a16="http://schemas.microsoft.com/office/drawing/2014/main" id="{D6E7322E-FC36-AE36-4425-D38901FC8F88}"/>
              </a:ext>
            </a:extLst>
          </p:cNvPr>
          <p:cNvCxnSpPr/>
          <p:nvPr/>
        </p:nvCxnSpPr>
        <p:spPr>
          <a:xfrm>
            <a:off x="3941849" y="1804648"/>
            <a:ext cx="0" cy="137964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43" name="Hộp Văn bản 70">
            <a:extLst>
              <a:ext uri="{FF2B5EF4-FFF2-40B4-BE49-F238E27FC236}">
                <a16:creationId xmlns:a16="http://schemas.microsoft.com/office/drawing/2014/main" id="{121841BF-918C-93DF-C6F3-3ECAA619D4B2}"/>
              </a:ext>
            </a:extLst>
          </p:cNvPr>
          <p:cNvSpPr txBox="1"/>
          <p:nvPr/>
        </p:nvSpPr>
        <p:spPr>
          <a:xfrm>
            <a:off x="974206" y="1176590"/>
            <a:ext cx="1471353" cy="430887"/>
          </a:xfrm>
          <a:prstGeom prst="rect">
            <a:avLst/>
          </a:prstGeom>
          <a:noFill/>
          <a:ln>
            <a:noFill/>
          </a:ln>
        </p:spPr>
        <p:txBody>
          <a:bodyPr wrap="square" rtlCol="0">
            <a:spAutoFit/>
          </a:bodyPr>
          <a:lstStyle/>
          <a:p>
            <a:r>
              <a:rPr lang="en-US" sz="1100" dirty="0">
                <a:latin typeface="Times New Roman" panose="02020603050405020304" pitchFamily="18" charset="0"/>
                <a:cs typeface="Times New Roman" panose="02020603050405020304" pitchFamily="18" charset="0"/>
              </a:rPr>
              <a:t>Pole Leaning detected position</a:t>
            </a:r>
          </a:p>
        </p:txBody>
      </p:sp>
      <p:cxnSp>
        <p:nvCxnSpPr>
          <p:cNvPr id="44" name="Đường kết nối Mũi tên Thẳng 72">
            <a:extLst>
              <a:ext uri="{FF2B5EF4-FFF2-40B4-BE49-F238E27FC236}">
                <a16:creationId xmlns:a16="http://schemas.microsoft.com/office/drawing/2014/main" id="{C1FA271C-2416-4B39-8BF8-CDB858DD4DF3}"/>
              </a:ext>
            </a:extLst>
          </p:cNvPr>
          <p:cNvCxnSpPr>
            <a:stCxn id="43" idx="2"/>
          </p:cNvCxnSpPr>
          <p:nvPr/>
        </p:nvCxnSpPr>
        <p:spPr>
          <a:xfrm flipH="1">
            <a:off x="1062697" y="1607477"/>
            <a:ext cx="647186" cy="409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Hộp Văn bản 73">
            <a:extLst>
              <a:ext uri="{FF2B5EF4-FFF2-40B4-BE49-F238E27FC236}">
                <a16:creationId xmlns:a16="http://schemas.microsoft.com/office/drawing/2014/main" id="{225171C8-0F04-5448-193A-F0D5673F2240}"/>
              </a:ext>
            </a:extLst>
          </p:cNvPr>
          <p:cNvSpPr txBox="1"/>
          <p:nvPr/>
        </p:nvSpPr>
        <p:spPr>
          <a:xfrm>
            <a:off x="1429703" y="3524403"/>
            <a:ext cx="2233688" cy="369332"/>
          </a:xfrm>
          <a:prstGeom prst="rect">
            <a:avLst/>
          </a:prstGeom>
          <a:solidFill>
            <a:schemeClr val="bg1"/>
          </a:solidFill>
        </p:spPr>
        <p:txBody>
          <a:bodyPr wrap="none" rtlCol="0">
            <a:spAutoFit/>
          </a:bodyPr>
          <a:lstStyle/>
          <a:p>
            <a:r>
              <a:rPr lang="en-US" dirty="0">
                <a:solidFill>
                  <a:srgbClr val="00B050"/>
                </a:solidFill>
                <a:latin typeface="Times New Roman" panose="02020603050405020304" pitchFamily="18" charset="0"/>
                <a:cs typeface="Times New Roman" panose="02020603050405020304" pitchFamily="18" charset="0"/>
              </a:rPr>
              <a:t>Neglect Center region</a:t>
            </a:r>
          </a:p>
        </p:txBody>
      </p:sp>
      <p:sp>
        <p:nvSpPr>
          <p:cNvPr id="52" name="Hộp Văn bản 94">
            <a:extLst>
              <a:ext uri="{FF2B5EF4-FFF2-40B4-BE49-F238E27FC236}">
                <a16:creationId xmlns:a16="http://schemas.microsoft.com/office/drawing/2014/main" id="{2015BED6-AD86-CB7F-8B0A-2E43B362DA83}"/>
              </a:ext>
            </a:extLst>
          </p:cNvPr>
          <p:cNvSpPr txBox="1"/>
          <p:nvPr/>
        </p:nvSpPr>
        <p:spPr>
          <a:xfrm flipH="1">
            <a:off x="2695792" y="1219255"/>
            <a:ext cx="172888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Center of battery case</a:t>
            </a:r>
          </a:p>
        </p:txBody>
      </p:sp>
      <p:cxnSp>
        <p:nvCxnSpPr>
          <p:cNvPr id="53" name="Đường kết nối Mũi tên Thẳng 96">
            <a:extLst>
              <a:ext uri="{FF2B5EF4-FFF2-40B4-BE49-F238E27FC236}">
                <a16:creationId xmlns:a16="http://schemas.microsoft.com/office/drawing/2014/main" id="{309B50A3-0086-19EF-E1E7-5303526847DF}"/>
              </a:ext>
            </a:extLst>
          </p:cNvPr>
          <p:cNvCxnSpPr>
            <a:cxnSpLocks/>
            <a:stCxn id="52" idx="2"/>
          </p:cNvCxnSpPr>
          <p:nvPr/>
        </p:nvCxnSpPr>
        <p:spPr>
          <a:xfrm flipH="1">
            <a:off x="2561938" y="1496254"/>
            <a:ext cx="998298" cy="557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Đường nối Thẳng 62">
            <a:extLst>
              <a:ext uri="{FF2B5EF4-FFF2-40B4-BE49-F238E27FC236}">
                <a16:creationId xmlns:a16="http://schemas.microsoft.com/office/drawing/2014/main" id="{1E7B6084-11E4-3FC1-B98A-4B70EE08B736}"/>
              </a:ext>
            </a:extLst>
          </p:cNvPr>
          <p:cNvCxnSpPr>
            <a:cxnSpLocks/>
          </p:cNvCxnSpPr>
          <p:nvPr/>
        </p:nvCxnSpPr>
        <p:spPr>
          <a:xfrm>
            <a:off x="2792984" y="2463853"/>
            <a:ext cx="1129817" cy="0"/>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Đường kết nối Mũi tên Thẳng 25">
            <a:extLst>
              <a:ext uri="{FF2B5EF4-FFF2-40B4-BE49-F238E27FC236}">
                <a16:creationId xmlns:a16="http://schemas.microsoft.com/office/drawing/2014/main" id="{CC272862-9E81-8D9B-416B-010D3CB5FA1B}"/>
              </a:ext>
            </a:extLst>
          </p:cNvPr>
          <p:cNvCxnSpPr/>
          <p:nvPr/>
        </p:nvCxnSpPr>
        <p:spPr>
          <a:xfrm>
            <a:off x="1050221" y="4799641"/>
            <a:ext cx="2889891" cy="0"/>
          </a:xfrm>
          <a:prstGeom prst="straightConnector1">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Đường nối Thẳng 71">
            <a:extLst>
              <a:ext uri="{FF2B5EF4-FFF2-40B4-BE49-F238E27FC236}">
                <a16:creationId xmlns:a16="http://schemas.microsoft.com/office/drawing/2014/main" id="{324C7313-B480-F083-09E4-8599614A1365}"/>
              </a:ext>
            </a:extLst>
          </p:cNvPr>
          <p:cNvCxnSpPr/>
          <p:nvPr/>
        </p:nvCxnSpPr>
        <p:spPr>
          <a:xfrm>
            <a:off x="1043648" y="1840670"/>
            <a:ext cx="0" cy="137964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59" name="Hộp Văn bản 26">
            <a:extLst>
              <a:ext uri="{FF2B5EF4-FFF2-40B4-BE49-F238E27FC236}">
                <a16:creationId xmlns:a16="http://schemas.microsoft.com/office/drawing/2014/main" id="{C1AEB791-090E-F77C-0135-D9A21F8A5807}"/>
              </a:ext>
            </a:extLst>
          </p:cNvPr>
          <p:cNvSpPr txBox="1"/>
          <p:nvPr/>
        </p:nvSpPr>
        <p:spPr>
          <a:xfrm>
            <a:off x="2073931" y="4809944"/>
            <a:ext cx="819455" cy="215444"/>
          </a:xfrm>
          <a:prstGeom prst="rect">
            <a:avLst/>
          </a:prstGeom>
          <a:solidFill>
            <a:srgbClr val="DDDDDD">
              <a:alpha val="44706"/>
            </a:srgbClr>
          </a:solidFill>
        </p:spPr>
        <p:txBody>
          <a:bodyPr wrap="none" rtlCol="0">
            <a:spAutoFit/>
          </a:bodyPr>
          <a:lstStyle/>
          <a:p>
            <a:r>
              <a:rPr lang="en-US" sz="800" dirty="0">
                <a:solidFill>
                  <a:srgbClr val="FF0000"/>
                </a:solidFill>
              </a:rPr>
              <a:t>Affective range</a:t>
            </a:r>
          </a:p>
        </p:txBody>
      </p:sp>
      <p:cxnSp>
        <p:nvCxnSpPr>
          <p:cNvPr id="61" name="Đường kết nối Mũi tên Thẳng 40">
            <a:extLst>
              <a:ext uri="{FF2B5EF4-FFF2-40B4-BE49-F238E27FC236}">
                <a16:creationId xmlns:a16="http://schemas.microsoft.com/office/drawing/2014/main" id="{84118C6E-0689-7112-0542-646882B0A88D}"/>
              </a:ext>
            </a:extLst>
          </p:cNvPr>
          <p:cNvCxnSpPr>
            <a:stCxn id="43" idx="2"/>
          </p:cNvCxnSpPr>
          <p:nvPr/>
        </p:nvCxnSpPr>
        <p:spPr>
          <a:xfrm>
            <a:off x="1709883" y="1607477"/>
            <a:ext cx="2212918" cy="324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Đường nối Thẳng 49">
            <a:extLst>
              <a:ext uri="{FF2B5EF4-FFF2-40B4-BE49-F238E27FC236}">
                <a16:creationId xmlns:a16="http://schemas.microsoft.com/office/drawing/2014/main" id="{55F14B60-2017-22C7-246D-9558B58EBFA3}"/>
              </a:ext>
            </a:extLst>
          </p:cNvPr>
          <p:cNvCxnSpPr/>
          <p:nvPr/>
        </p:nvCxnSpPr>
        <p:spPr>
          <a:xfrm>
            <a:off x="2792984" y="2384520"/>
            <a:ext cx="0" cy="100793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Đường nối Thẳng 49">
            <a:extLst>
              <a:ext uri="{FF2B5EF4-FFF2-40B4-BE49-F238E27FC236}">
                <a16:creationId xmlns:a16="http://schemas.microsoft.com/office/drawing/2014/main" id="{A2573BEE-E065-1AE2-E68C-38D6C3EF2A82}"/>
              </a:ext>
            </a:extLst>
          </p:cNvPr>
          <p:cNvCxnSpPr/>
          <p:nvPr/>
        </p:nvCxnSpPr>
        <p:spPr>
          <a:xfrm>
            <a:off x="2183792" y="2384520"/>
            <a:ext cx="0" cy="100793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EF7207D-9F05-CF2E-009D-F7CF6F9D221E}"/>
              </a:ext>
            </a:extLst>
          </p:cNvPr>
          <p:cNvCxnSpPr/>
          <p:nvPr/>
        </p:nvCxnSpPr>
        <p:spPr>
          <a:xfrm>
            <a:off x="2183792" y="3261825"/>
            <a:ext cx="593419" cy="0"/>
          </a:xfrm>
          <a:prstGeom prst="straightConnector1">
            <a:avLst/>
          </a:prstGeom>
          <a:ln>
            <a:solidFill>
              <a:srgbClr val="00B050"/>
            </a:solidFill>
            <a:headEnd type="triangle"/>
            <a:tailEnd type="triangle"/>
          </a:ln>
        </p:spPr>
        <p:style>
          <a:lnRef idx="1">
            <a:schemeClr val="accent3"/>
          </a:lnRef>
          <a:fillRef idx="0">
            <a:schemeClr val="accent3"/>
          </a:fillRef>
          <a:effectRef idx="0">
            <a:schemeClr val="accent3"/>
          </a:effectRef>
          <a:fontRef idx="minor">
            <a:schemeClr val="tx1"/>
          </a:fontRef>
        </p:style>
      </p:cxnSp>
      <p:sp>
        <p:nvSpPr>
          <p:cNvPr id="70" name="TextBox 69">
            <a:extLst>
              <a:ext uri="{FF2B5EF4-FFF2-40B4-BE49-F238E27FC236}">
                <a16:creationId xmlns:a16="http://schemas.microsoft.com/office/drawing/2014/main" id="{03CD2DC4-F2D6-1FC1-BBA8-1B66DE44AB3D}"/>
              </a:ext>
            </a:extLst>
          </p:cNvPr>
          <p:cNvSpPr txBox="1"/>
          <p:nvPr/>
        </p:nvSpPr>
        <p:spPr>
          <a:xfrm>
            <a:off x="5224780" y="2015247"/>
            <a:ext cx="6172200" cy="92333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"Pole Leaning Position”</a:t>
            </a:r>
            <a:r>
              <a:rPr lang="en-US" dirty="0">
                <a:latin typeface="Times New Roman" panose="02020603050405020304" pitchFamily="18" charset="0"/>
                <a:cs typeface="Times New Roman" panose="02020603050405020304" pitchFamily="18" charset="0"/>
              </a:rPr>
              <a:t> is the specific location in the image of the battery case where the poles are identified as leaning or deviating from their ideal positions.</a:t>
            </a:r>
            <a:endParaRPr lang="en-US" dirty="0">
              <a:effectLst/>
              <a:latin typeface="Times New Roman" panose="02020603050405020304" pitchFamily="18" charset="0"/>
              <a:cs typeface="Times New Roman" panose="02020603050405020304" pitchFamily="18" charset="0"/>
            </a:endParaRPr>
          </a:p>
        </p:txBody>
      </p:sp>
      <p:sp>
        <p:nvSpPr>
          <p:cNvPr id="72" name="TextBox 71">
            <a:extLst>
              <a:ext uri="{FF2B5EF4-FFF2-40B4-BE49-F238E27FC236}">
                <a16:creationId xmlns:a16="http://schemas.microsoft.com/office/drawing/2014/main" id="{DD1628DD-F23D-6573-83CC-6CC9EEE6501C}"/>
              </a:ext>
            </a:extLst>
          </p:cNvPr>
          <p:cNvSpPr txBox="1"/>
          <p:nvPr/>
        </p:nvSpPr>
        <p:spPr>
          <a:xfrm>
            <a:off x="5298532" y="3105834"/>
            <a:ext cx="6178550"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After finding the Pole Leaning position, we can adjust the affective range (battery center/neglect region) to the new value. </a:t>
            </a:r>
          </a:p>
        </p:txBody>
      </p:sp>
    </p:spTree>
    <p:extLst>
      <p:ext uri="{BB962C8B-B14F-4D97-AF65-F5344CB8AC3E}">
        <p14:creationId xmlns:p14="http://schemas.microsoft.com/office/powerpoint/2010/main" val="3660011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EF78-32F8-A04E-82CA-1670273E94EA}"/>
              </a:ext>
            </a:extLst>
          </p:cNvPr>
          <p:cNvSpPr>
            <a:spLocks noGrp="1"/>
          </p:cNvSpPr>
          <p:nvPr>
            <p:ph type="title"/>
          </p:nvPr>
        </p:nvSpPr>
        <p:spPr/>
        <p:txBody>
          <a:bodyPr/>
          <a:lstStyle/>
          <a:p>
            <a:r>
              <a:rPr lang="en-US" dirty="0"/>
              <a:t>Find pole leaning (Auto)</a:t>
            </a:r>
          </a:p>
        </p:txBody>
      </p:sp>
      <p:grpSp>
        <p:nvGrpSpPr>
          <p:cNvPr id="8" name="Group 7">
            <a:extLst>
              <a:ext uri="{FF2B5EF4-FFF2-40B4-BE49-F238E27FC236}">
                <a16:creationId xmlns:a16="http://schemas.microsoft.com/office/drawing/2014/main" id="{BC3EFF87-B2A1-E2C0-6E65-4508FFEFC229}"/>
              </a:ext>
            </a:extLst>
          </p:cNvPr>
          <p:cNvGrpSpPr/>
          <p:nvPr/>
        </p:nvGrpSpPr>
        <p:grpSpPr>
          <a:xfrm>
            <a:off x="146194" y="1065230"/>
            <a:ext cx="6224675" cy="1002457"/>
            <a:chOff x="146194" y="1065230"/>
            <a:chExt cx="6604231" cy="1194564"/>
          </a:xfrm>
        </p:grpSpPr>
        <p:grpSp>
          <p:nvGrpSpPr>
            <p:cNvPr id="9" name="Group 8">
              <a:extLst>
                <a:ext uri="{FF2B5EF4-FFF2-40B4-BE49-F238E27FC236}">
                  <a16:creationId xmlns:a16="http://schemas.microsoft.com/office/drawing/2014/main" id="{E1CAC3E9-652A-3EDF-C03F-B24F1D9B9A32}"/>
                </a:ext>
              </a:extLst>
            </p:cNvPr>
            <p:cNvGrpSpPr/>
            <p:nvPr/>
          </p:nvGrpSpPr>
          <p:grpSpPr>
            <a:xfrm>
              <a:off x="146194" y="1065230"/>
              <a:ext cx="6604231" cy="1194564"/>
              <a:chOff x="216155" y="1110936"/>
              <a:chExt cx="5324033" cy="950686"/>
            </a:xfrm>
          </p:grpSpPr>
          <p:pic>
            <p:nvPicPr>
              <p:cNvPr id="11" name="Picture 10">
                <a:extLst>
                  <a:ext uri="{FF2B5EF4-FFF2-40B4-BE49-F238E27FC236}">
                    <a16:creationId xmlns:a16="http://schemas.microsoft.com/office/drawing/2014/main" id="{B0A8BE89-49A0-BB20-0362-63E312384A99}"/>
                  </a:ext>
                </a:extLst>
              </p:cNvPr>
              <p:cNvPicPr>
                <a:picLocks noChangeAspect="1"/>
              </p:cNvPicPr>
              <p:nvPr/>
            </p:nvPicPr>
            <p:blipFill>
              <a:blip r:embed="rId2"/>
              <a:stretch>
                <a:fillRect/>
              </a:stretch>
            </p:blipFill>
            <p:spPr>
              <a:xfrm>
                <a:off x="216155" y="1110936"/>
                <a:ext cx="5324033" cy="950686"/>
              </a:xfrm>
              <a:prstGeom prst="rect">
                <a:avLst/>
              </a:prstGeom>
              <a:ln w="19050">
                <a:solidFill>
                  <a:srgbClr val="FF0000"/>
                </a:solidFill>
              </a:ln>
            </p:spPr>
          </p:pic>
          <p:sp>
            <p:nvSpPr>
              <p:cNvPr id="12" name="Rectangle 11">
                <a:extLst>
                  <a:ext uri="{FF2B5EF4-FFF2-40B4-BE49-F238E27FC236}">
                    <a16:creationId xmlns:a16="http://schemas.microsoft.com/office/drawing/2014/main" id="{D85C2BA4-3933-76D4-3927-BACD61C5A5FD}"/>
                  </a:ext>
                </a:extLst>
              </p:cNvPr>
              <p:cNvSpPr/>
              <p:nvPr/>
            </p:nvSpPr>
            <p:spPr>
              <a:xfrm>
                <a:off x="279400" y="1276350"/>
                <a:ext cx="5187950" cy="785272"/>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EF18282A-AB24-F1AA-25F1-3721F17240D5}"/>
                </a:ext>
              </a:extLst>
            </p:cNvPr>
            <p:cNvSpPr/>
            <p:nvPr/>
          </p:nvSpPr>
          <p:spPr>
            <a:xfrm>
              <a:off x="228015" y="1501371"/>
              <a:ext cx="6435427" cy="754530"/>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1764EDD6-D566-2347-06B0-FDD6181C98C7}"/>
              </a:ext>
            </a:extLst>
          </p:cNvPr>
          <p:cNvSpPr txBox="1"/>
          <p:nvPr/>
        </p:nvSpPr>
        <p:spPr>
          <a:xfrm>
            <a:off x="2386939" y="811008"/>
            <a:ext cx="581055" cy="276999"/>
          </a:xfrm>
          <a:prstGeom prst="rect">
            <a:avLst/>
          </a:prstGeom>
          <a:noFill/>
        </p:spPr>
        <p:txBody>
          <a:bodyPr wrap="square">
            <a:spAutoFit/>
          </a:bodyPr>
          <a:lstStyle/>
          <a:p>
            <a:r>
              <a:rPr lang="en-US" sz="1200" dirty="0">
                <a:solidFill>
                  <a:srgbClr val="FF0000"/>
                </a:solidFill>
              </a:rPr>
              <a:t>ROI1</a:t>
            </a:r>
            <a:endParaRPr lang="en-US" sz="1200" dirty="0"/>
          </a:p>
        </p:txBody>
      </p:sp>
      <p:sp>
        <p:nvSpPr>
          <p:cNvPr id="14" name="TextBox 13">
            <a:extLst>
              <a:ext uri="{FF2B5EF4-FFF2-40B4-BE49-F238E27FC236}">
                <a16:creationId xmlns:a16="http://schemas.microsoft.com/office/drawing/2014/main" id="{349E77F3-0CD0-CCDA-E286-58AC19380431}"/>
              </a:ext>
            </a:extLst>
          </p:cNvPr>
          <p:cNvSpPr txBox="1"/>
          <p:nvPr/>
        </p:nvSpPr>
        <p:spPr>
          <a:xfrm>
            <a:off x="3100903" y="1009852"/>
            <a:ext cx="901611" cy="276999"/>
          </a:xfrm>
          <a:prstGeom prst="rect">
            <a:avLst/>
          </a:prstGeom>
          <a:noFill/>
        </p:spPr>
        <p:txBody>
          <a:bodyPr wrap="square">
            <a:spAutoFit/>
          </a:bodyPr>
          <a:lstStyle/>
          <a:p>
            <a:r>
              <a:rPr lang="en-US" sz="1200" dirty="0">
                <a:solidFill>
                  <a:srgbClr val="00B050"/>
                </a:solidFill>
              </a:rPr>
              <a:t>ROI2</a:t>
            </a:r>
          </a:p>
        </p:txBody>
      </p:sp>
      <p:sp>
        <p:nvSpPr>
          <p:cNvPr id="15" name="TextBox 14">
            <a:extLst>
              <a:ext uri="{FF2B5EF4-FFF2-40B4-BE49-F238E27FC236}">
                <a16:creationId xmlns:a16="http://schemas.microsoft.com/office/drawing/2014/main" id="{0980D559-9FA0-604C-01F6-0A0430B3278D}"/>
              </a:ext>
            </a:extLst>
          </p:cNvPr>
          <p:cNvSpPr txBox="1"/>
          <p:nvPr/>
        </p:nvSpPr>
        <p:spPr>
          <a:xfrm>
            <a:off x="3587889" y="1196158"/>
            <a:ext cx="561309" cy="276999"/>
          </a:xfrm>
          <a:prstGeom prst="rect">
            <a:avLst/>
          </a:prstGeom>
          <a:noFill/>
        </p:spPr>
        <p:txBody>
          <a:bodyPr wrap="square">
            <a:spAutoFit/>
          </a:bodyPr>
          <a:lstStyle/>
          <a:p>
            <a:r>
              <a:rPr lang="en-US" sz="1200" dirty="0">
                <a:solidFill>
                  <a:srgbClr val="FFC000"/>
                </a:solidFill>
              </a:rPr>
              <a:t>ROI3</a:t>
            </a:r>
          </a:p>
        </p:txBody>
      </p:sp>
      <p:graphicFrame>
        <p:nvGraphicFramePr>
          <p:cNvPr id="16" name="Table 15">
            <a:extLst>
              <a:ext uri="{FF2B5EF4-FFF2-40B4-BE49-F238E27FC236}">
                <a16:creationId xmlns:a16="http://schemas.microsoft.com/office/drawing/2014/main" id="{6C15BEAA-D233-C816-B5BF-EA3A7F74B7E7}"/>
              </a:ext>
            </a:extLst>
          </p:cNvPr>
          <p:cNvGraphicFramePr>
            <a:graphicFrameLocks noGrp="1"/>
          </p:cNvGraphicFramePr>
          <p:nvPr>
            <p:extLst>
              <p:ext uri="{D42A27DB-BD31-4B8C-83A1-F6EECF244321}">
                <p14:modId xmlns:p14="http://schemas.microsoft.com/office/powerpoint/2010/main" val="612806654"/>
              </p:ext>
            </p:extLst>
          </p:nvPr>
        </p:nvGraphicFramePr>
        <p:xfrm>
          <a:off x="335360" y="3256898"/>
          <a:ext cx="2269422" cy="1295400"/>
        </p:xfrm>
        <a:graphic>
          <a:graphicData uri="http://schemas.openxmlformats.org/drawingml/2006/table">
            <a:tbl>
              <a:tblPr firstRow="1" bandRow="1">
                <a:tableStyleId>{5C22544A-7EE6-4342-B048-85BDC9FD1C3A}</a:tableStyleId>
              </a:tblPr>
              <a:tblGrid>
                <a:gridCol w="717387">
                  <a:extLst>
                    <a:ext uri="{9D8B030D-6E8A-4147-A177-3AD203B41FA5}">
                      <a16:colId xmlns:a16="http://schemas.microsoft.com/office/drawing/2014/main" val="116417384"/>
                    </a:ext>
                  </a:extLst>
                </a:gridCol>
                <a:gridCol w="1552035">
                  <a:extLst>
                    <a:ext uri="{9D8B030D-6E8A-4147-A177-3AD203B41FA5}">
                      <a16:colId xmlns:a16="http://schemas.microsoft.com/office/drawing/2014/main" val="3730022786"/>
                    </a:ext>
                  </a:extLst>
                </a:gridCol>
              </a:tblGrid>
              <a:tr h="0">
                <a:tc gridSpan="2">
                  <a:txBody>
                    <a:bodyPr/>
                    <a:lstStyle/>
                    <a:p>
                      <a:pPr algn="ctr"/>
                      <a:r>
                        <a:rPr lang="en-US" sz="1100" b="1" dirty="0">
                          <a:solidFill>
                            <a:srgbClr val="FF0000"/>
                          </a:solidFill>
                        </a:rPr>
                        <a:t>ROI1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1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0969748"/>
                  </a:ext>
                </a:extLst>
              </a:tr>
              <a:tr h="0">
                <a:tc>
                  <a:txBody>
                    <a:bodyPr/>
                    <a:lstStyle/>
                    <a:p>
                      <a:r>
                        <a:rPr lang="en-US" sz="1100" b="1">
                          <a:solidFill>
                            <a:schemeClr val="tx1"/>
                          </a:solidFill>
                        </a:rPr>
                        <a:t>x1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a:solidFill>
                            <a:schemeClr val="tx1"/>
                          </a:solidFill>
                        </a:rPr>
                        <a:t>batteryROI.x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17198"/>
                  </a:ext>
                </a:extLst>
              </a:tr>
              <a:tr h="0">
                <a:tc>
                  <a:txBody>
                    <a:bodyPr/>
                    <a:lstStyle/>
                    <a:p>
                      <a:r>
                        <a:rPr lang="en-US" sz="1100" b="1">
                          <a:solidFill>
                            <a:schemeClr val="tx1"/>
                          </a:solidFill>
                        </a:rPr>
                        <a:t>y1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100" b="1" dirty="0">
                          <a:solidFill>
                            <a:schemeClr val="tx1"/>
                          </a:solidFill>
                        </a:rPr>
                        <a:t>A2.y + JR ROI 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703662"/>
                  </a:ext>
                </a:extLst>
              </a:tr>
              <a:tr h="0">
                <a:tc>
                  <a:txBody>
                    <a:bodyPr/>
                    <a:lstStyle/>
                    <a:p>
                      <a:r>
                        <a:rPr lang="en-US" sz="1100" b="1">
                          <a:solidFill>
                            <a:schemeClr val="tx1"/>
                          </a:solidFill>
                        </a:rPr>
                        <a:t>width1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a:solidFill>
                            <a:schemeClr val="tx1"/>
                          </a:solidFill>
                        </a:rPr>
                        <a:t>batteryROI.width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7429466"/>
                  </a:ext>
                </a:extLst>
              </a:tr>
              <a:tr h="0">
                <a:tc>
                  <a:txBody>
                    <a:bodyPr/>
                    <a:lstStyle/>
                    <a:p>
                      <a:r>
                        <a:rPr lang="en-US" sz="1100" b="1">
                          <a:solidFill>
                            <a:schemeClr val="tx1"/>
                          </a:solidFill>
                        </a:rPr>
                        <a:t>height1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dirty="0">
                          <a:solidFill>
                            <a:schemeClr val="tx1"/>
                          </a:solidFill>
                        </a:rPr>
                        <a:t>Pole region height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9161122"/>
                  </a:ext>
                </a:extLst>
              </a:tr>
            </a:tbl>
          </a:graphicData>
        </a:graphic>
      </p:graphicFrame>
      <p:graphicFrame>
        <p:nvGraphicFramePr>
          <p:cNvPr id="18" name="Table 17">
            <a:extLst>
              <a:ext uri="{FF2B5EF4-FFF2-40B4-BE49-F238E27FC236}">
                <a16:creationId xmlns:a16="http://schemas.microsoft.com/office/drawing/2014/main" id="{812DBF6E-23D0-E3E9-CE23-99F0D6181F50}"/>
              </a:ext>
            </a:extLst>
          </p:cNvPr>
          <p:cNvGraphicFramePr>
            <a:graphicFrameLocks noGrp="1"/>
          </p:cNvGraphicFramePr>
          <p:nvPr>
            <p:extLst>
              <p:ext uri="{D42A27DB-BD31-4B8C-83A1-F6EECF244321}">
                <p14:modId xmlns:p14="http://schemas.microsoft.com/office/powerpoint/2010/main" val="2397382040"/>
              </p:ext>
            </p:extLst>
          </p:nvPr>
        </p:nvGraphicFramePr>
        <p:xfrm>
          <a:off x="2751466" y="3271410"/>
          <a:ext cx="2675116" cy="1295400"/>
        </p:xfrm>
        <a:graphic>
          <a:graphicData uri="http://schemas.openxmlformats.org/drawingml/2006/table">
            <a:tbl>
              <a:tblPr firstRow="1" bandRow="1">
                <a:tableStyleId>{5C22544A-7EE6-4342-B048-85BDC9FD1C3A}</a:tableStyleId>
              </a:tblPr>
              <a:tblGrid>
                <a:gridCol w="845630">
                  <a:extLst>
                    <a:ext uri="{9D8B030D-6E8A-4147-A177-3AD203B41FA5}">
                      <a16:colId xmlns:a16="http://schemas.microsoft.com/office/drawing/2014/main" val="116417384"/>
                    </a:ext>
                  </a:extLst>
                </a:gridCol>
                <a:gridCol w="1829486">
                  <a:extLst>
                    <a:ext uri="{9D8B030D-6E8A-4147-A177-3AD203B41FA5}">
                      <a16:colId xmlns:a16="http://schemas.microsoft.com/office/drawing/2014/main" val="3730022786"/>
                    </a:ext>
                  </a:extLst>
                </a:gridCol>
              </a:tblGrid>
              <a:tr h="117167">
                <a:tc gridSpan="2">
                  <a:txBody>
                    <a:bodyPr/>
                    <a:lstStyle/>
                    <a:p>
                      <a:pPr algn="ctr"/>
                      <a:r>
                        <a:rPr lang="en-US" sz="1100" b="1" dirty="0">
                          <a:solidFill>
                            <a:srgbClr val="00B050"/>
                          </a:solidFill>
                        </a:rPr>
                        <a:t>ROI2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1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180268"/>
                  </a:ext>
                </a:extLst>
              </a:tr>
              <a:tr h="117167">
                <a:tc>
                  <a:txBody>
                    <a:bodyPr/>
                    <a:lstStyle/>
                    <a:p>
                      <a:r>
                        <a:rPr lang="en-US" sz="1100" b="1">
                          <a:solidFill>
                            <a:schemeClr val="tx1"/>
                          </a:solidFill>
                        </a:rPr>
                        <a:t>x2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a:solidFill>
                            <a:schemeClr val="tx1"/>
                          </a:solidFill>
                        </a:rPr>
                        <a:t>x1 + padding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17198"/>
                  </a:ext>
                </a:extLst>
              </a:tr>
              <a:tr h="117167">
                <a:tc>
                  <a:txBody>
                    <a:bodyPr/>
                    <a:lstStyle/>
                    <a:p>
                      <a:r>
                        <a:rPr lang="en-US" sz="1100" b="1">
                          <a:solidFill>
                            <a:schemeClr val="tx1"/>
                          </a:solidFill>
                        </a:rPr>
                        <a:t>y2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100" b="1" dirty="0">
                          <a:solidFill>
                            <a:schemeClr val="tx1"/>
                          </a:solidFill>
                        </a:rPr>
                        <a:t>y1 + 2*padding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703662"/>
                  </a:ext>
                </a:extLst>
              </a:tr>
              <a:tr h="218455">
                <a:tc>
                  <a:txBody>
                    <a:bodyPr/>
                    <a:lstStyle/>
                    <a:p>
                      <a:r>
                        <a:rPr lang="en-US" sz="1100" b="1">
                          <a:solidFill>
                            <a:schemeClr val="tx1"/>
                          </a:solidFill>
                        </a:rPr>
                        <a:t>width2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a:solidFill>
                            <a:schemeClr val="tx1"/>
                          </a:solidFill>
                        </a:rPr>
                        <a:t>width1 – 2*padding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7429466"/>
                  </a:ext>
                </a:extLst>
              </a:tr>
              <a:tr h="117167">
                <a:tc>
                  <a:txBody>
                    <a:bodyPr/>
                    <a:lstStyle/>
                    <a:p>
                      <a:r>
                        <a:rPr lang="en-US" sz="1100" b="1">
                          <a:solidFill>
                            <a:schemeClr val="tx1"/>
                          </a:solidFill>
                        </a:rPr>
                        <a:t>height2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dirty="0">
                          <a:solidFill>
                            <a:schemeClr val="tx1"/>
                          </a:solidFill>
                        </a:rPr>
                        <a:t>height1 – y2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9161122"/>
                  </a:ext>
                </a:extLst>
              </a:tr>
            </a:tbl>
          </a:graphicData>
        </a:graphic>
      </p:graphicFrame>
      <p:sp>
        <p:nvSpPr>
          <p:cNvPr id="20" name="TextBox 19">
            <a:extLst>
              <a:ext uri="{FF2B5EF4-FFF2-40B4-BE49-F238E27FC236}">
                <a16:creationId xmlns:a16="http://schemas.microsoft.com/office/drawing/2014/main" id="{307CA5F4-733D-69A1-2414-D877661AB8A3}"/>
              </a:ext>
            </a:extLst>
          </p:cNvPr>
          <p:cNvSpPr txBox="1"/>
          <p:nvPr/>
        </p:nvSpPr>
        <p:spPr>
          <a:xfrm>
            <a:off x="2751466" y="2995288"/>
            <a:ext cx="2675115" cy="261610"/>
          </a:xfrm>
          <a:prstGeom prst="rect">
            <a:avLst/>
          </a:prstGeom>
          <a:noFill/>
        </p:spPr>
        <p:txBody>
          <a:bodyPr wrap="square">
            <a:spAutoFit/>
          </a:bodyPr>
          <a:lstStyle/>
          <a:p>
            <a:pPr algn="ctr"/>
            <a:r>
              <a:rPr lang="en-US" sz="1100" b="1" dirty="0"/>
              <a:t>Padding = battery width * 0.012</a:t>
            </a:r>
          </a:p>
        </p:txBody>
      </p:sp>
      <p:sp>
        <p:nvSpPr>
          <p:cNvPr id="22" name="TextBox 21">
            <a:extLst>
              <a:ext uri="{FF2B5EF4-FFF2-40B4-BE49-F238E27FC236}">
                <a16:creationId xmlns:a16="http://schemas.microsoft.com/office/drawing/2014/main" id="{FC024891-9EAC-4CFA-6D1F-E8C49908B996}"/>
              </a:ext>
            </a:extLst>
          </p:cNvPr>
          <p:cNvSpPr txBox="1"/>
          <p:nvPr/>
        </p:nvSpPr>
        <p:spPr>
          <a:xfrm>
            <a:off x="220138" y="2643241"/>
            <a:ext cx="12759262"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Step 1: </a:t>
            </a:r>
            <a:r>
              <a:rPr lang="en-US" sz="1800" dirty="0">
                <a:latin typeface="Times New Roman" panose="02020603050405020304" pitchFamily="18" charset="0"/>
                <a:cs typeface="Times New Roman" panose="02020603050405020304" pitchFamily="18" charset="0"/>
              </a:rPr>
              <a:t>Define </a:t>
            </a:r>
            <a:r>
              <a:rPr lang="en-US" sz="1800" dirty="0">
                <a:solidFill>
                  <a:srgbClr val="FF0000"/>
                </a:solidFill>
                <a:latin typeface="Times New Roman" panose="02020603050405020304" pitchFamily="18" charset="0"/>
                <a:cs typeface="Times New Roman" panose="02020603050405020304" pitchFamily="18" charset="0"/>
              </a:rPr>
              <a:t>ROI1</a:t>
            </a:r>
            <a:r>
              <a:rPr lang="en-US" sz="1800" dirty="0">
                <a:latin typeface="Times New Roman" panose="02020603050405020304" pitchFamily="18" charset="0"/>
                <a:cs typeface="Times New Roman" panose="02020603050405020304" pitchFamily="18" charset="0"/>
              </a:rPr>
              <a:t> and </a:t>
            </a:r>
            <a:r>
              <a:rPr lang="en-US" sz="1800" dirty="0">
                <a:solidFill>
                  <a:srgbClr val="00B050"/>
                </a:solidFill>
                <a:latin typeface="Times New Roman" panose="02020603050405020304" pitchFamily="18" charset="0"/>
                <a:cs typeface="Times New Roman" panose="02020603050405020304" pitchFamily="18" charset="0"/>
              </a:rPr>
              <a:t>ROI2</a:t>
            </a:r>
            <a:r>
              <a:rPr lang="en-US" sz="1800" dirty="0">
                <a:latin typeface="Times New Roman" panose="02020603050405020304" pitchFamily="18" charset="0"/>
                <a:cs typeface="Times New Roman" panose="02020603050405020304" pitchFamily="18" charset="0"/>
              </a:rPr>
              <a:t> based on the specifications provided in Tables 1 and 2, respectively.</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953DD2CA-23E1-4D1C-AC57-C61F81CCBAEE}"/>
                  </a:ext>
                </a:extLst>
              </p:cNvPr>
              <p:cNvSpPr txBox="1"/>
              <p:nvPr/>
            </p:nvSpPr>
            <p:spPr>
              <a:xfrm>
                <a:off x="220138" y="4776422"/>
                <a:ext cx="10935688" cy="1477328"/>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2: </a:t>
                </a:r>
                <a:r>
                  <a:rPr lang="en-US" dirty="0">
                    <a:latin typeface="Times New Roman" panose="02020603050405020304" pitchFamily="18" charset="0"/>
                    <a:cs typeface="Times New Roman" panose="02020603050405020304" pitchFamily="18" charset="0"/>
                  </a:rPr>
                  <a:t>Horizontal projection across ROI2 to detect sharp intensity variations. First, Sum each row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using cv::reduce with dim = 1</a:t>
                </a:r>
                <a:r>
                  <a:rPr lang="en-US" altLang="en-US" dirty="0">
                    <a:latin typeface="Times New Roman" panose="02020603050405020304" pitchFamily="18" charset="0"/>
                    <a:cs typeface="Times New Roman" panose="02020603050405020304" pitchFamily="18" charset="0"/>
                  </a:rPr>
                  <a:t>) to get </a:t>
                </a:r>
                <a:r>
                  <a:rPr lang="en-US" dirty="0">
                    <a:latin typeface="Times New Roman" panose="02020603050405020304" pitchFamily="18" charset="0"/>
                    <a:cs typeface="Times New Roman" panose="02020603050405020304" pitchFamily="18" charset="0"/>
                  </a:rPr>
                  <a:t>a 1D projection of changes across rows. Select the first valley of </a:t>
                </a:r>
                <a14:m>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 </m:t>
                        </m:r>
                        <m:r>
                          <a:rPr lang="en-US" sz="1800" b="0" i="1" smtClean="0">
                            <a:latin typeface="Cambria Math" panose="02040503050406030204" pitchFamily="18" charset="0"/>
                          </a:rPr>
                          <m:t>1</m:t>
                        </m:r>
                      </m:e>
                      <m:sup>
                        <m:r>
                          <a:rPr lang="en-US" sz="1800" b="0" i="1" smtClean="0">
                            <a:latin typeface="Cambria Math" panose="02040503050406030204" pitchFamily="18" charset="0"/>
                          </a:rPr>
                          <m:t>𝑠𝑡</m:t>
                        </m:r>
                      </m:sup>
                    </m:sSup>
                  </m:oMath>
                </a14:m>
                <a:r>
                  <a:rPr lang="en-US" sz="1800" dirty="0">
                    <a:latin typeface="Times New Roman" panose="02020603050405020304" pitchFamily="18" charset="0"/>
                    <a:cs typeface="Times New Roman" panose="02020603050405020304" pitchFamily="18" charset="0"/>
                  </a:rPr>
                  <a:t> Derivative</a:t>
                </a:r>
                <a:r>
                  <a:rPr lang="en-US" dirty="0">
                    <a:latin typeface="Times New Roman" panose="02020603050405020304" pitchFamily="18" charset="0"/>
                    <a:cs typeface="Times New Roman" panose="02020603050405020304" pitchFamily="18" charset="0"/>
                  </a:rPr>
                  <a:t> while scanning from bottom to top that satisfies the condition "prominence &gt; 0.5. This point have sharp intensity variations help us to detect </a:t>
                </a:r>
                <a:r>
                  <a:rPr lang="en-US" dirty="0">
                    <a:solidFill>
                      <a:srgbClr val="FFC000"/>
                    </a:solidFill>
                    <a:latin typeface="Times New Roman" panose="02020603050405020304" pitchFamily="18" charset="0"/>
                    <a:cs typeface="Times New Roman" panose="02020603050405020304" pitchFamily="18" charset="0"/>
                  </a:rPr>
                  <a:t>ROI3</a:t>
                </a:r>
                <a:endParaRPr kumimoji="0" lang="en-US" altLang="en-US" b="0" i="0" u="none" strike="noStrike" cap="none" normalizeH="0" baseline="0" dirty="0">
                  <a:ln>
                    <a:noFill/>
                  </a:ln>
                  <a:solidFill>
                    <a:srgbClr val="FFC000"/>
                  </a:solidFill>
                  <a:effectLst/>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mc:Choice>
        <mc:Fallback>
          <p:sp>
            <p:nvSpPr>
              <p:cNvPr id="24" name="TextBox 23">
                <a:extLst>
                  <a:ext uri="{FF2B5EF4-FFF2-40B4-BE49-F238E27FC236}">
                    <a16:creationId xmlns:a16="http://schemas.microsoft.com/office/drawing/2014/main" id="{953DD2CA-23E1-4D1C-AC57-C61F81CCBAEE}"/>
                  </a:ext>
                </a:extLst>
              </p:cNvPr>
              <p:cNvSpPr txBox="1">
                <a:spLocks noRot="1" noChangeAspect="1" noMove="1" noResize="1" noEditPoints="1" noAdjustHandles="1" noChangeArrowheads="1" noChangeShapeType="1" noTextEdit="1"/>
              </p:cNvSpPr>
              <p:nvPr/>
            </p:nvSpPr>
            <p:spPr>
              <a:xfrm>
                <a:off x="220138" y="4776422"/>
                <a:ext cx="10935688" cy="1477328"/>
              </a:xfrm>
              <a:prstGeom prst="rect">
                <a:avLst/>
              </a:prstGeom>
              <a:blipFill>
                <a:blip r:embed="rId3"/>
                <a:stretch>
                  <a:fillRect l="-446" t="-2479" r="-334"/>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4DC62602-4DCE-E962-AE9F-57A0136D3A6B}"/>
              </a:ext>
            </a:extLst>
          </p:cNvPr>
          <p:cNvPicPr>
            <a:picLocks noChangeAspect="1"/>
          </p:cNvPicPr>
          <p:nvPr/>
        </p:nvPicPr>
        <p:blipFill>
          <a:blip r:embed="rId4"/>
          <a:stretch>
            <a:fillRect/>
          </a:stretch>
        </p:blipFill>
        <p:spPr>
          <a:xfrm rot="5400000">
            <a:off x="6943617" y="1064105"/>
            <a:ext cx="868445" cy="1219543"/>
          </a:xfrm>
          <a:prstGeom prst="rect">
            <a:avLst/>
          </a:prstGeom>
        </p:spPr>
      </p:pic>
      <p:pic>
        <p:nvPicPr>
          <p:cNvPr id="26" name="Picture 25">
            <a:extLst>
              <a:ext uri="{FF2B5EF4-FFF2-40B4-BE49-F238E27FC236}">
                <a16:creationId xmlns:a16="http://schemas.microsoft.com/office/drawing/2014/main" id="{0103D00A-A717-985F-E56E-6B3FA793710A}"/>
              </a:ext>
            </a:extLst>
          </p:cNvPr>
          <p:cNvPicPr>
            <a:picLocks noChangeAspect="1"/>
          </p:cNvPicPr>
          <p:nvPr/>
        </p:nvPicPr>
        <p:blipFill>
          <a:blip r:embed="rId5"/>
          <a:stretch>
            <a:fillRect/>
          </a:stretch>
        </p:blipFill>
        <p:spPr>
          <a:xfrm rot="5400000">
            <a:off x="8579499" y="1013891"/>
            <a:ext cx="828039" cy="1326234"/>
          </a:xfrm>
          <a:prstGeom prst="rect">
            <a:avLst/>
          </a:prstGeom>
        </p:spPr>
      </p:pic>
      <p:sp>
        <p:nvSpPr>
          <p:cNvPr id="27" name="Oval 26">
            <a:extLst>
              <a:ext uri="{FF2B5EF4-FFF2-40B4-BE49-F238E27FC236}">
                <a16:creationId xmlns:a16="http://schemas.microsoft.com/office/drawing/2014/main" id="{01A9CC0F-903F-B06C-09FD-25A6EBE3F77F}"/>
              </a:ext>
            </a:extLst>
          </p:cNvPr>
          <p:cNvSpPr/>
          <p:nvPr/>
        </p:nvSpPr>
        <p:spPr>
          <a:xfrm>
            <a:off x="8507380" y="1370440"/>
            <a:ext cx="129196" cy="11796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84BB24-EA55-B73C-AC29-8B97CC4B1145}"/>
              </a:ext>
            </a:extLst>
          </p:cNvPr>
          <p:cNvCxnSpPr>
            <a:cxnSpLocks/>
          </p:cNvCxnSpPr>
          <p:nvPr/>
        </p:nvCxnSpPr>
        <p:spPr>
          <a:xfrm>
            <a:off x="6285709" y="1429421"/>
            <a:ext cx="3341621"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43B8B8B7-1D96-32EA-5F3F-B9B27076BE31}"/>
                  </a:ext>
                </a:extLst>
              </p:cNvPr>
              <p:cNvSpPr txBox="1"/>
              <p:nvPr/>
            </p:nvSpPr>
            <p:spPr>
              <a:xfrm>
                <a:off x="5724856" y="2100057"/>
                <a:ext cx="6537324" cy="307777"/>
              </a:xfrm>
              <a:prstGeom prst="rect">
                <a:avLst/>
              </a:prstGeom>
              <a:noFill/>
            </p:spPr>
            <p:txBody>
              <a:bodyPr wrap="square">
                <a:spAutoFit/>
              </a:bodyPr>
              <a:lstStyle/>
              <a:p>
                <a:pPr algn="ct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1</m:t>
                        </m:r>
                      </m:e>
                      <m:sup>
                        <m:r>
                          <a:rPr lang="en-US" sz="1400" b="0" i="1" smtClean="0">
                            <a:latin typeface="Cambria Math" panose="02040503050406030204" pitchFamily="18" charset="0"/>
                          </a:rPr>
                          <m:t>𝑠𝑡</m:t>
                        </m:r>
                      </m:sup>
                    </m:sSup>
                  </m:oMath>
                </a14:m>
                <a:r>
                  <a:rPr lang="en-US" sz="1400" dirty="0">
                    <a:latin typeface="Times New Roman" panose="02020603050405020304" pitchFamily="18" charset="0"/>
                    <a:cs typeface="Times New Roman" panose="02020603050405020304" pitchFamily="18" charset="0"/>
                  </a:rPr>
                  <a:t> Derivative</a:t>
                </a:r>
              </a:p>
            </p:txBody>
          </p:sp>
        </mc:Choice>
        <mc:Fallback>
          <p:sp>
            <p:nvSpPr>
              <p:cNvPr id="31" name="TextBox 30">
                <a:extLst>
                  <a:ext uri="{FF2B5EF4-FFF2-40B4-BE49-F238E27FC236}">
                    <a16:creationId xmlns:a16="http://schemas.microsoft.com/office/drawing/2014/main" id="{43B8B8B7-1D96-32EA-5F3F-B9B27076BE31}"/>
                  </a:ext>
                </a:extLst>
              </p:cNvPr>
              <p:cNvSpPr txBox="1">
                <a:spLocks noRot="1" noChangeAspect="1" noMove="1" noResize="1" noEditPoints="1" noAdjustHandles="1" noChangeArrowheads="1" noChangeShapeType="1" noTextEdit="1"/>
              </p:cNvSpPr>
              <p:nvPr/>
            </p:nvSpPr>
            <p:spPr>
              <a:xfrm>
                <a:off x="5724856" y="2100057"/>
                <a:ext cx="6537324" cy="307777"/>
              </a:xfrm>
              <a:prstGeom prst="rect">
                <a:avLst/>
              </a:prstGeom>
              <a:blipFill>
                <a:blip r:embed="rId6"/>
                <a:stretch>
                  <a:fillRect t="-1961" b="-196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CDD8A32B-0431-5BF7-C7EA-CC13B0911D34}"/>
                  </a:ext>
                </a:extLst>
              </p:cNvPr>
              <p:cNvSpPr txBox="1"/>
              <p:nvPr/>
            </p:nvSpPr>
            <p:spPr>
              <a:xfrm>
                <a:off x="6853862" y="2100057"/>
                <a:ext cx="1047953"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𝐼</m:t>
                      </m:r>
                      <m:r>
                        <a:rPr lang="en-US" sz="1400" b="0" i="1" smtClean="0">
                          <a:latin typeface="Cambria Math" panose="02040503050406030204" pitchFamily="18" charset="0"/>
                        </a:rPr>
                        <m:t>𝑛𝑡𝑒𝑛𝑠𝑖𝑡𝑦</m:t>
                      </m:r>
                    </m:oMath>
                  </m:oMathPara>
                </a14:m>
                <a:endParaRPr lang="en-US" sz="1400" dirty="0">
                  <a:latin typeface="Times New Roman" panose="02020603050405020304" pitchFamily="18" charset="0"/>
                  <a:cs typeface="Times New Roman" panose="02020603050405020304" pitchFamily="18" charset="0"/>
                </a:endParaRPr>
              </a:p>
            </p:txBody>
          </p:sp>
        </mc:Choice>
        <mc:Fallback>
          <p:sp>
            <p:nvSpPr>
              <p:cNvPr id="32" name="TextBox 31">
                <a:extLst>
                  <a:ext uri="{FF2B5EF4-FFF2-40B4-BE49-F238E27FC236}">
                    <a16:creationId xmlns:a16="http://schemas.microsoft.com/office/drawing/2014/main" id="{CDD8A32B-0431-5BF7-C7EA-CC13B0911D34}"/>
                  </a:ext>
                </a:extLst>
              </p:cNvPr>
              <p:cNvSpPr txBox="1">
                <a:spLocks noRot="1" noChangeAspect="1" noMove="1" noResize="1" noEditPoints="1" noAdjustHandles="1" noChangeArrowheads="1" noChangeShapeType="1" noTextEdit="1"/>
              </p:cNvSpPr>
              <p:nvPr/>
            </p:nvSpPr>
            <p:spPr>
              <a:xfrm>
                <a:off x="6853862" y="2100057"/>
                <a:ext cx="1047953" cy="307777"/>
              </a:xfrm>
              <a:prstGeom prst="rect">
                <a:avLst/>
              </a:prstGeom>
              <a:blipFill>
                <a:blip r:embed="rId7"/>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3178283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E801068-F456-9F8E-D5E1-ADDD11AD0FFA}"/>
              </a:ext>
            </a:extLst>
          </p:cNvPr>
          <p:cNvGrpSpPr/>
          <p:nvPr/>
        </p:nvGrpSpPr>
        <p:grpSpPr>
          <a:xfrm>
            <a:off x="2919460" y="473255"/>
            <a:ext cx="6224675" cy="1002457"/>
            <a:chOff x="146194" y="1065230"/>
            <a:chExt cx="6604231" cy="1194564"/>
          </a:xfrm>
        </p:grpSpPr>
        <p:grpSp>
          <p:nvGrpSpPr>
            <p:cNvPr id="5" name="Group 4">
              <a:extLst>
                <a:ext uri="{FF2B5EF4-FFF2-40B4-BE49-F238E27FC236}">
                  <a16:creationId xmlns:a16="http://schemas.microsoft.com/office/drawing/2014/main" id="{E2EA8CEA-D0F3-3724-6461-FBBDC86526DF}"/>
                </a:ext>
              </a:extLst>
            </p:cNvPr>
            <p:cNvGrpSpPr/>
            <p:nvPr/>
          </p:nvGrpSpPr>
          <p:grpSpPr>
            <a:xfrm>
              <a:off x="146194" y="1065230"/>
              <a:ext cx="6604231" cy="1194564"/>
              <a:chOff x="216155" y="1110936"/>
              <a:chExt cx="5324033" cy="950686"/>
            </a:xfrm>
          </p:grpSpPr>
          <p:pic>
            <p:nvPicPr>
              <p:cNvPr id="7" name="Picture 6">
                <a:extLst>
                  <a:ext uri="{FF2B5EF4-FFF2-40B4-BE49-F238E27FC236}">
                    <a16:creationId xmlns:a16="http://schemas.microsoft.com/office/drawing/2014/main" id="{0B265079-B268-15FE-242A-98F873B5F869}"/>
                  </a:ext>
                </a:extLst>
              </p:cNvPr>
              <p:cNvPicPr>
                <a:picLocks noChangeAspect="1"/>
              </p:cNvPicPr>
              <p:nvPr/>
            </p:nvPicPr>
            <p:blipFill>
              <a:blip r:embed="rId2"/>
              <a:stretch>
                <a:fillRect/>
              </a:stretch>
            </p:blipFill>
            <p:spPr>
              <a:xfrm>
                <a:off x="216155" y="1110936"/>
                <a:ext cx="5324033" cy="950686"/>
              </a:xfrm>
              <a:prstGeom prst="rect">
                <a:avLst/>
              </a:prstGeom>
              <a:ln w="19050">
                <a:solidFill>
                  <a:srgbClr val="FF0000"/>
                </a:solidFill>
              </a:ln>
            </p:spPr>
          </p:pic>
          <p:sp>
            <p:nvSpPr>
              <p:cNvPr id="8" name="Rectangle 7">
                <a:extLst>
                  <a:ext uri="{FF2B5EF4-FFF2-40B4-BE49-F238E27FC236}">
                    <a16:creationId xmlns:a16="http://schemas.microsoft.com/office/drawing/2014/main" id="{81C6DF51-2176-5D23-C601-48C3C4CD0BDB}"/>
                  </a:ext>
                </a:extLst>
              </p:cNvPr>
              <p:cNvSpPr/>
              <p:nvPr/>
            </p:nvSpPr>
            <p:spPr>
              <a:xfrm>
                <a:off x="279400" y="1276350"/>
                <a:ext cx="5187950" cy="785272"/>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F2441B54-F91F-7DB1-ED03-9D485DB1821E}"/>
                </a:ext>
              </a:extLst>
            </p:cNvPr>
            <p:cNvSpPr/>
            <p:nvPr/>
          </p:nvSpPr>
          <p:spPr>
            <a:xfrm>
              <a:off x="228015" y="1501371"/>
              <a:ext cx="6435427" cy="754530"/>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2A6D1EAB-7C60-494B-ED66-97C88F7B9C79}"/>
              </a:ext>
            </a:extLst>
          </p:cNvPr>
          <p:cNvSpPr txBox="1"/>
          <p:nvPr/>
        </p:nvSpPr>
        <p:spPr>
          <a:xfrm>
            <a:off x="5874169" y="417877"/>
            <a:ext cx="901611" cy="276999"/>
          </a:xfrm>
          <a:prstGeom prst="rect">
            <a:avLst/>
          </a:prstGeom>
          <a:noFill/>
        </p:spPr>
        <p:txBody>
          <a:bodyPr wrap="square">
            <a:spAutoFit/>
          </a:bodyPr>
          <a:lstStyle/>
          <a:p>
            <a:r>
              <a:rPr lang="en-US" sz="1200" dirty="0">
                <a:solidFill>
                  <a:srgbClr val="00B050"/>
                </a:solidFill>
              </a:rPr>
              <a:t>ROI2</a:t>
            </a:r>
          </a:p>
        </p:txBody>
      </p:sp>
      <p:sp>
        <p:nvSpPr>
          <p:cNvPr id="10" name="TextBox 9">
            <a:extLst>
              <a:ext uri="{FF2B5EF4-FFF2-40B4-BE49-F238E27FC236}">
                <a16:creationId xmlns:a16="http://schemas.microsoft.com/office/drawing/2014/main" id="{BCEDDBB4-524C-5170-63F6-1924082EB96D}"/>
              </a:ext>
            </a:extLst>
          </p:cNvPr>
          <p:cNvSpPr txBox="1"/>
          <p:nvPr/>
        </p:nvSpPr>
        <p:spPr>
          <a:xfrm>
            <a:off x="6361155" y="604183"/>
            <a:ext cx="561309" cy="276999"/>
          </a:xfrm>
          <a:prstGeom prst="rect">
            <a:avLst/>
          </a:prstGeom>
          <a:noFill/>
        </p:spPr>
        <p:txBody>
          <a:bodyPr wrap="square">
            <a:spAutoFit/>
          </a:bodyPr>
          <a:lstStyle/>
          <a:p>
            <a:r>
              <a:rPr lang="en-US" sz="1200" dirty="0">
                <a:solidFill>
                  <a:srgbClr val="FFC000"/>
                </a:solidFill>
              </a:rPr>
              <a:t>ROI3</a:t>
            </a:r>
          </a:p>
        </p:txBody>
      </p:sp>
      <p:sp>
        <p:nvSpPr>
          <p:cNvPr id="12" name="TextBox 11">
            <a:extLst>
              <a:ext uri="{FF2B5EF4-FFF2-40B4-BE49-F238E27FC236}">
                <a16:creationId xmlns:a16="http://schemas.microsoft.com/office/drawing/2014/main" id="{0E67F5CF-44B8-8687-AA1D-A8A81EB1B082}"/>
              </a:ext>
            </a:extLst>
          </p:cNvPr>
          <p:cNvSpPr txBox="1"/>
          <p:nvPr/>
        </p:nvSpPr>
        <p:spPr>
          <a:xfrm>
            <a:off x="755780" y="4684335"/>
            <a:ext cx="11436220" cy="646331"/>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Step 3: </a:t>
            </a:r>
            <a:r>
              <a:rPr lang="en-US" sz="1800" dirty="0">
                <a:latin typeface="Times New Roman" panose="02020603050405020304" pitchFamily="18" charset="0"/>
                <a:cs typeface="Times New Roman" panose="02020603050405020304" pitchFamily="18" charset="0"/>
              </a:rPr>
              <a:t>Divide the entire image into twelve equal sections. Determine the leftmost and rightmost boundaries for each section (typically visualized as red dashed lines).</a:t>
            </a:r>
            <a:endParaRPr 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AB7742CF-96C5-2740-3E7E-ED468B0E24D2}"/>
              </a:ext>
            </a:extLst>
          </p:cNvPr>
          <p:cNvPicPr>
            <a:picLocks noChangeAspect="1"/>
          </p:cNvPicPr>
          <p:nvPr/>
        </p:nvPicPr>
        <p:blipFill rotWithShape="1">
          <a:blip r:embed="rId3">
            <a:extLst>
              <a:ext uri="{28A0092B-C50C-407E-A947-70E740481C1C}">
                <a14:useLocalDpi xmlns:a14="http://schemas.microsoft.com/office/drawing/2010/main" val="0"/>
              </a:ext>
            </a:extLst>
          </a:blip>
          <a:srcRect l="5369"/>
          <a:stretch/>
        </p:blipFill>
        <p:spPr>
          <a:xfrm>
            <a:off x="2990649" y="1632579"/>
            <a:ext cx="6071502" cy="1147394"/>
          </a:xfrm>
          <a:prstGeom prst="rect">
            <a:avLst/>
          </a:prstGeom>
        </p:spPr>
      </p:pic>
      <p:sp>
        <p:nvSpPr>
          <p:cNvPr id="14" name="TextBox 13">
            <a:extLst>
              <a:ext uri="{FF2B5EF4-FFF2-40B4-BE49-F238E27FC236}">
                <a16:creationId xmlns:a16="http://schemas.microsoft.com/office/drawing/2014/main" id="{82604653-BFD0-385F-8E8A-A2DD1D237F33}"/>
              </a:ext>
            </a:extLst>
          </p:cNvPr>
          <p:cNvSpPr txBox="1"/>
          <p:nvPr/>
        </p:nvSpPr>
        <p:spPr>
          <a:xfrm>
            <a:off x="5101244" y="1758081"/>
            <a:ext cx="2499706"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Vertical projection of </a:t>
            </a:r>
            <a:r>
              <a:rPr lang="en-US" sz="1400" b="1" dirty="0">
                <a:solidFill>
                  <a:srgbClr val="FFC000"/>
                </a:solidFill>
                <a:latin typeface="Times New Roman" panose="02020603050405020304" pitchFamily="18" charset="0"/>
                <a:cs typeface="Times New Roman" panose="02020603050405020304" pitchFamily="18" charset="0"/>
              </a:rPr>
              <a:t>ROI3</a:t>
            </a:r>
          </a:p>
        </p:txBody>
      </p:sp>
      <p:cxnSp>
        <p:nvCxnSpPr>
          <p:cNvPr id="15" name="Straight Arrow Connector 14">
            <a:extLst>
              <a:ext uri="{FF2B5EF4-FFF2-40B4-BE49-F238E27FC236}">
                <a16:creationId xmlns:a16="http://schemas.microsoft.com/office/drawing/2014/main" id="{5849FBB7-7E13-F9C6-150A-5B914F498250}"/>
              </a:ext>
            </a:extLst>
          </p:cNvPr>
          <p:cNvCxnSpPr>
            <a:cxnSpLocks/>
          </p:cNvCxnSpPr>
          <p:nvPr/>
        </p:nvCxnSpPr>
        <p:spPr>
          <a:xfrm>
            <a:off x="8494147" y="2354350"/>
            <a:ext cx="49713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A5CD96D-3108-284E-726B-EF35FD1191EE}"/>
              </a:ext>
            </a:extLst>
          </p:cNvPr>
          <p:cNvSpPr txBox="1"/>
          <p:nvPr/>
        </p:nvSpPr>
        <p:spPr>
          <a:xfrm>
            <a:off x="2957520" y="1464184"/>
            <a:ext cx="616980" cy="261610"/>
          </a:xfrm>
          <a:prstGeom prst="rect">
            <a:avLst/>
          </a:prstGeom>
          <a:noFill/>
        </p:spPr>
        <p:txBody>
          <a:bodyPr wrap="square" rtlCol="0">
            <a:spAutoFit/>
          </a:bodyPr>
          <a:lstStyle/>
          <a:p>
            <a:r>
              <a:rPr lang="en-US" sz="1100" dirty="0" err="1">
                <a:latin typeface="Times New Roman" panose="02020603050405020304" pitchFamily="18" charset="0"/>
                <a:cs typeface="Times New Roman" panose="02020603050405020304" pitchFamily="18" charset="0"/>
              </a:rPr>
              <a:t>limLeft</a:t>
            </a:r>
            <a:endParaRPr lang="en-US" sz="16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A2D76FE-39C8-0118-D650-207AF39E3932}"/>
              </a:ext>
            </a:extLst>
          </p:cNvPr>
          <p:cNvSpPr txBox="1"/>
          <p:nvPr/>
        </p:nvSpPr>
        <p:spPr>
          <a:xfrm>
            <a:off x="8433567" y="1465761"/>
            <a:ext cx="784512" cy="261610"/>
          </a:xfrm>
          <a:prstGeom prst="rect">
            <a:avLst/>
          </a:prstGeom>
          <a:noFill/>
        </p:spPr>
        <p:txBody>
          <a:bodyPr wrap="square" rtlCol="0">
            <a:spAutoFit/>
          </a:bodyPr>
          <a:lstStyle/>
          <a:p>
            <a:r>
              <a:rPr lang="en-US" sz="1100" dirty="0" err="1">
                <a:latin typeface="Times New Roman" panose="02020603050405020304" pitchFamily="18" charset="0"/>
                <a:cs typeface="Times New Roman" panose="02020603050405020304" pitchFamily="18" charset="0"/>
              </a:rPr>
              <a:t>limRight</a:t>
            </a:r>
            <a:endParaRPr lang="en-US" sz="1600" dirty="0">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AC2B2E49-77C9-CD30-4913-AFD99CEE3F7E}"/>
              </a:ext>
            </a:extLst>
          </p:cNvPr>
          <p:cNvGrpSpPr/>
          <p:nvPr/>
        </p:nvGrpSpPr>
        <p:grpSpPr>
          <a:xfrm>
            <a:off x="2987369" y="2896724"/>
            <a:ext cx="8056239" cy="1402634"/>
            <a:chOff x="242814" y="4511323"/>
            <a:chExt cx="8056239" cy="1402634"/>
          </a:xfrm>
        </p:grpSpPr>
        <p:pic>
          <p:nvPicPr>
            <p:cNvPr id="19" name="Picture 18">
              <a:extLst>
                <a:ext uri="{FF2B5EF4-FFF2-40B4-BE49-F238E27FC236}">
                  <a16:creationId xmlns:a16="http://schemas.microsoft.com/office/drawing/2014/main" id="{FF9B91A6-1A78-305E-3E9A-D3FE26101468}"/>
                </a:ext>
              </a:extLst>
            </p:cNvPr>
            <p:cNvPicPr>
              <a:picLocks noChangeAspect="1"/>
            </p:cNvPicPr>
            <p:nvPr/>
          </p:nvPicPr>
          <p:blipFill rotWithShape="1">
            <a:blip r:embed="rId4">
              <a:extLst>
                <a:ext uri="{28A0092B-C50C-407E-A947-70E740481C1C}">
                  <a14:useLocalDpi xmlns:a14="http://schemas.microsoft.com/office/drawing/2010/main" val="0"/>
                </a:ext>
              </a:extLst>
            </a:blip>
            <a:srcRect l="5532"/>
            <a:stretch/>
          </p:blipFill>
          <p:spPr>
            <a:xfrm>
              <a:off x="242814" y="4786564"/>
              <a:ext cx="6063989" cy="1127393"/>
            </a:xfrm>
            <a:prstGeom prst="rect">
              <a:avLst/>
            </a:prstGeom>
          </p:spPr>
        </p:pic>
        <p:sp>
          <p:nvSpPr>
            <p:cNvPr id="20" name="Oval 19">
              <a:extLst>
                <a:ext uri="{FF2B5EF4-FFF2-40B4-BE49-F238E27FC236}">
                  <a16:creationId xmlns:a16="http://schemas.microsoft.com/office/drawing/2014/main" id="{F8DC0503-9DD4-8DB4-8CBC-B956B45AE20D}"/>
                </a:ext>
              </a:extLst>
            </p:cNvPr>
            <p:cNvSpPr/>
            <p:nvPr/>
          </p:nvSpPr>
          <p:spPr>
            <a:xfrm>
              <a:off x="273232" y="5576048"/>
              <a:ext cx="127102" cy="116227"/>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507DF76-EDD0-FDE3-BE73-7109142DEC1B}"/>
                </a:ext>
              </a:extLst>
            </p:cNvPr>
            <p:cNvSpPr/>
            <p:nvPr/>
          </p:nvSpPr>
          <p:spPr>
            <a:xfrm>
              <a:off x="6118085" y="4963001"/>
              <a:ext cx="127102" cy="116227"/>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BC1EB1E-9552-212E-D7E8-F39914FD81EF}"/>
                </a:ext>
              </a:extLst>
            </p:cNvPr>
            <p:cNvSpPr txBox="1"/>
            <p:nvPr/>
          </p:nvSpPr>
          <p:spPr>
            <a:xfrm>
              <a:off x="829945" y="5561493"/>
              <a:ext cx="167283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Valley(leaning position)</a:t>
              </a:r>
            </a:p>
          </p:txBody>
        </p:sp>
        <p:cxnSp>
          <p:nvCxnSpPr>
            <p:cNvPr id="23" name="Straight Arrow Connector 22">
              <a:extLst>
                <a:ext uri="{FF2B5EF4-FFF2-40B4-BE49-F238E27FC236}">
                  <a16:creationId xmlns:a16="http://schemas.microsoft.com/office/drawing/2014/main" id="{51D17AE5-AEF1-3659-8E2E-F8A518FA09B8}"/>
                </a:ext>
              </a:extLst>
            </p:cNvPr>
            <p:cNvCxnSpPr>
              <a:cxnSpLocks/>
              <a:stCxn id="20" idx="6"/>
              <a:endCxn id="22" idx="1"/>
            </p:cNvCxnSpPr>
            <p:nvPr/>
          </p:nvCxnSpPr>
          <p:spPr>
            <a:xfrm>
              <a:off x="400334" y="5634162"/>
              <a:ext cx="429611" cy="65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1444E14-4DED-F1D7-117E-0016DEBD43BD}"/>
                </a:ext>
              </a:extLst>
            </p:cNvPr>
            <p:cNvSpPr txBox="1"/>
            <p:nvPr/>
          </p:nvSpPr>
          <p:spPr>
            <a:xfrm>
              <a:off x="6336174" y="4511323"/>
              <a:ext cx="1962879"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Peak (Leaning position)</a:t>
              </a:r>
            </a:p>
          </p:txBody>
        </p:sp>
        <p:cxnSp>
          <p:nvCxnSpPr>
            <p:cNvPr id="25" name="Straight Arrow Connector 24">
              <a:extLst>
                <a:ext uri="{FF2B5EF4-FFF2-40B4-BE49-F238E27FC236}">
                  <a16:creationId xmlns:a16="http://schemas.microsoft.com/office/drawing/2014/main" id="{E3DFCA6A-F634-73B0-A3EE-1DE421775230}"/>
                </a:ext>
              </a:extLst>
            </p:cNvPr>
            <p:cNvCxnSpPr>
              <a:cxnSpLocks/>
              <a:stCxn id="21" idx="6"/>
              <a:endCxn id="24" idx="1"/>
            </p:cNvCxnSpPr>
            <p:nvPr/>
          </p:nvCxnSpPr>
          <p:spPr>
            <a:xfrm flipV="1">
              <a:off x="6245187" y="4642128"/>
              <a:ext cx="90987" cy="378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AA221A8-CD9B-4D92-E8BC-BA4E6DB9EE14}"/>
                  </a:ext>
                </a:extLst>
              </p:cNvPr>
              <p:cNvSpPr txBox="1"/>
              <p:nvPr/>
            </p:nvSpPr>
            <p:spPr>
              <a:xfrm>
                <a:off x="5230533" y="3277024"/>
                <a:ext cx="2191557" cy="307777"/>
              </a:xfrm>
              <a:prstGeom prst="rect">
                <a:avLst/>
              </a:prstGeom>
              <a:noFill/>
            </p:spPr>
            <p:txBody>
              <a:bodyPr wrap="square" rtlCol="0">
                <a:spAutoFit/>
              </a:bodyPr>
              <a:lstStyle/>
              <a:p>
                <a:pPr algn="ct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1</m:t>
                        </m:r>
                      </m:e>
                      <m:sup>
                        <m:r>
                          <a:rPr lang="en-US" sz="1400" b="0" i="1" smtClean="0">
                            <a:latin typeface="Cambria Math" panose="02040503050406030204" pitchFamily="18" charset="0"/>
                          </a:rPr>
                          <m:t>𝑠𝑡</m:t>
                        </m:r>
                      </m:sup>
                    </m:sSup>
                  </m:oMath>
                </a14:m>
                <a:r>
                  <a:rPr lang="en-US" sz="1400" dirty="0">
                    <a:latin typeface="Times New Roman" panose="02020603050405020304" pitchFamily="18" charset="0"/>
                    <a:cs typeface="Times New Roman" panose="02020603050405020304" pitchFamily="18" charset="0"/>
                  </a:rPr>
                  <a:t> Derivative</a:t>
                </a:r>
              </a:p>
            </p:txBody>
          </p:sp>
        </mc:Choice>
        <mc:Fallback>
          <p:sp>
            <p:nvSpPr>
              <p:cNvPr id="26" name="TextBox 25">
                <a:extLst>
                  <a:ext uri="{FF2B5EF4-FFF2-40B4-BE49-F238E27FC236}">
                    <a16:creationId xmlns:a16="http://schemas.microsoft.com/office/drawing/2014/main" id="{0AA221A8-CD9B-4D92-E8BC-BA4E6DB9EE14}"/>
                  </a:ext>
                </a:extLst>
              </p:cNvPr>
              <p:cNvSpPr txBox="1">
                <a:spLocks noRot="1" noChangeAspect="1" noMove="1" noResize="1" noEditPoints="1" noAdjustHandles="1" noChangeArrowheads="1" noChangeShapeType="1" noTextEdit="1"/>
              </p:cNvSpPr>
              <p:nvPr/>
            </p:nvSpPr>
            <p:spPr>
              <a:xfrm>
                <a:off x="5230533" y="3277024"/>
                <a:ext cx="2191557" cy="307777"/>
              </a:xfrm>
              <a:prstGeom prst="rect">
                <a:avLst/>
              </a:prstGeom>
              <a:blipFill>
                <a:blip r:embed="rId5"/>
                <a:stretch>
                  <a:fillRect t="-4000" b="-20000"/>
                </a:stretch>
              </a:blipFill>
            </p:spPr>
            <p:txBody>
              <a:bodyPr/>
              <a:lstStyle/>
              <a:p>
                <a:r>
                  <a:rPr lang="en-US">
                    <a:noFill/>
                  </a:rPr>
                  <a:t> </a:t>
                </a:r>
              </a:p>
            </p:txBody>
          </p:sp>
        </mc:Fallback>
      </mc:AlternateContent>
      <p:sp>
        <p:nvSpPr>
          <p:cNvPr id="27" name="Arrow: Down 26">
            <a:extLst>
              <a:ext uri="{FF2B5EF4-FFF2-40B4-BE49-F238E27FC236}">
                <a16:creationId xmlns:a16="http://schemas.microsoft.com/office/drawing/2014/main" id="{C4104AAD-9E73-E915-DB4C-F54E44D59A50}"/>
              </a:ext>
            </a:extLst>
          </p:cNvPr>
          <p:cNvSpPr/>
          <p:nvPr/>
        </p:nvSpPr>
        <p:spPr>
          <a:xfrm>
            <a:off x="5868169" y="2846917"/>
            <a:ext cx="262881" cy="25524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AC38E20E-FA11-BD55-AB06-FDC619DD9FB8}"/>
              </a:ext>
            </a:extLst>
          </p:cNvPr>
          <p:cNvCxnSpPr>
            <a:cxnSpLocks/>
          </p:cNvCxnSpPr>
          <p:nvPr/>
        </p:nvCxnSpPr>
        <p:spPr>
          <a:xfrm>
            <a:off x="3505810" y="1632579"/>
            <a:ext cx="0" cy="2625680"/>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D102A5-4DC2-1965-4F8C-F96E2C5A2EF4}"/>
              </a:ext>
            </a:extLst>
          </p:cNvPr>
          <p:cNvCxnSpPr>
            <a:cxnSpLocks/>
          </p:cNvCxnSpPr>
          <p:nvPr/>
        </p:nvCxnSpPr>
        <p:spPr>
          <a:xfrm>
            <a:off x="8487059" y="1620499"/>
            <a:ext cx="0" cy="2625680"/>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02CDDB-2447-C1F1-709D-275E92B09492}"/>
              </a:ext>
            </a:extLst>
          </p:cNvPr>
          <p:cNvCxnSpPr>
            <a:cxnSpLocks/>
          </p:cNvCxnSpPr>
          <p:nvPr/>
        </p:nvCxnSpPr>
        <p:spPr>
          <a:xfrm>
            <a:off x="2898468" y="4006740"/>
            <a:ext cx="6233255" cy="0"/>
          </a:xfrm>
          <a:prstGeom prst="line">
            <a:avLst/>
          </a:prstGeom>
          <a:ln>
            <a:solidFill>
              <a:srgbClr val="92D050"/>
            </a:solidFill>
            <a:prstDash val="lg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D5F74D8-5997-8898-AB53-BE57B7D21D5E}"/>
              </a:ext>
            </a:extLst>
          </p:cNvPr>
          <p:cNvCxnSpPr>
            <a:cxnSpLocks/>
          </p:cNvCxnSpPr>
          <p:nvPr/>
        </p:nvCxnSpPr>
        <p:spPr>
          <a:xfrm>
            <a:off x="2883970" y="3598041"/>
            <a:ext cx="6233255" cy="0"/>
          </a:xfrm>
          <a:prstGeom prst="line">
            <a:avLst/>
          </a:prstGeom>
          <a:ln>
            <a:solidFill>
              <a:srgbClr val="92D050"/>
            </a:solidFill>
            <a:prstDash val="lgDash"/>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38E1A53-1A0D-9034-B3D5-BAAAC993F59A}"/>
              </a:ext>
            </a:extLst>
          </p:cNvPr>
          <p:cNvSpPr txBox="1"/>
          <p:nvPr/>
        </p:nvSpPr>
        <p:spPr>
          <a:xfrm>
            <a:off x="2594775" y="3453996"/>
            <a:ext cx="372731" cy="261610"/>
          </a:xfrm>
          <a:prstGeom prst="rect">
            <a:avLst/>
          </a:prstGeom>
          <a:noFill/>
        </p:spPr>
        <p:txBody>
          <a:bodyPr wrap="square" rtlCol="0">
            <a:spAutoFit/>
          </a:bodyPr>
          <a:lstStyle/>
          <a:p>
            <a:r>
              <a:rPr lang="en-US" sz="1100"/>
              <a:t>15</a:t>
            </a:r>
            <a:endParaRPr lang="en-US"/>
          </a:p>
        </p:txBody>
      </p:sp>
      <p:sp>
        <p:nvSpPr>
          <p:cNvPr id="37" name="TextBox 36">
            <a:extLst>
              <a:ext uri="{FF2B5EF4-FFF2-40B4-BE49-F238E27FC236}">
                <a16:creationId xmlns:a16="http://schemas.microsoft.com/office/drawing/2014/main" id="{E9F28CF8-37A7-44FA-BAD2-B98F5D7084D8}"/>
              </a:ext>
            </a:extLst>
          </p:cNvPr>
          <p:cNvSpPr txBox="1"/>
          <p:nvPr/>
        </p:nvSpPr>
        <p:spPr>
          <a:xfrm>
            <a:off x="2537614" y="3848030"/>
            <a:ext cx="471864" cy="261610"/>
          </a:xfrm>
          <a:prstGeom prst="rect">
            <a:avLst/>
          </a:prstGeom>
          <a:noFill/>
        </p:spPr>
        <p:txBody>
          <a:bodyPr wrap="square" rtlCol="0">
            <a:spAutoFit/>
          </a:bodyPr>
          <a:lstStyle/>
          <a:p>
            <a:r>
              <a:rPr lang="en-US" sz="1100" dirty="0"/>
              <a:t>-15</a:t>
            </a:r>
            <a:endParaRPr lang="en-US" dirty="0"/>
          </a:p>
        </p:txBody>
      </p:sp>
      <p:sp>
        <p:nvSpPr>
          <p:cNvPr id="46" name="TextBox 45">
            <a:extLst>
              <a:ext uri="{FF2B5EF4-FFF2-40B4-BE49-F238E27FC236}">
                <a16:creationId xmlns:a16="http://schemas.microsoft.com/office/drawing/2014/main" id="{19D57C0D-1977-6A71-5228-A20580B438D3}"/>
              </a:ext>
            </a:extLst>
          </p:cNvPr>
          <p:cNvSpPr txBox="1"/>
          <p:nvPr/>
        </p:nvSpPr>
        <p:spPr>
          <a:xfrm>
            <a:off x="755780" y="5384800"/>
            <a:ext cx="9834465" cy="92333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4: </a:t>
            </a:r>
            <a:r>
              <a:rPr lang="en-US" dirty="0">
                <a:latin typeface="Times New Roman" panose="02020603050405020304" pitchFamily="18" charset="0"/>
                <a:cs typeface="Times New Roman" panose="02020603050405020304" pitchFamily="18" charset="0"/>
              </a:rPr>
              <a:t>Check condition leaning: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 the left side: </a:t>
            </a:r>
            <a:r>
              <a:rPr lang="en-US" b="1" dirty="0">
                <a:solidFill>
                  <a:srgbClr val="0070C0"/>
                </a:solidFill>
                <a:latin typeface="Times New Roman" panose="02020603050405020304" pitchFamily="18" charset="0"/>
                <a:cs typeface="Times New Roman" panose="02020603050405020304" pitchFamily="18" charset="0"/>
              </a:rPr>
              <a:t>valley is leaning line </a:t>
            </a:r>
            <a:r>
              <a:rPr lang="en-US" dirty="0">
                <a:latin typeface="Times New Roman" panose="02020603050405020304" pitchFamily="18" charset="0"/>
                <a:cs typeface="Times New Roman" panose="02020603050405020304" pitchFamily="18" charset="0"/>
              </a:rPr>
              <a:t>(index &lt; </a:t>
            </a:r>
            <a:r>
              <a:rPr lang="en-US" dirty="0" err="1">
                <a:latin typeface="Times New Roman" panose="02020603050405020304" pitchFamily="18" charset="0"/>
                <a:cs typeface="Times New Roman" panose="02020603050405020304" pitchFamily="18" charset="0"/>
              </a:rPr>
              <a:t>limLeft</a:t>
            </a:r>
            <a:r>
              <a:rPr lang="en-US" dirty="0">
                <a:latin typeface="Times New Roman" panose="02020603050405020304" pitchFamily="18" charset="0"/>
                <a:cs typeface="Times New Roman" panose="02020603050405020304" pitchFamily="18" charset="0"/>
              </a:rPr>
              <a:t> &amp;&amp; value &lt; -15)</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 the right side: </a:t>
            </a:r>
            <a:r>
              <a:rPr lang="en-US" b="1" dirty="0">
                <a:solidFill>
                  <a:srgbClr val="0070C0"/>
                </a:solidFill>
                <a:latin typeface="Times New Roman" panose="02020603050405020304" pitchFamily="18" charset="0"/>
                <a:cs typeface="Times New Roman" panose="02020603050405020304" pitchFamily="18" charset="0"/>
              </a:rPr>
              <a:t>peak is leaning line </a:t>
            </a:r>
            <a:r>
              <a:rPr lang="en-US" dirty="0">
                <a:latin typeface="Times New Roman" panose="02020603050405020304" pitchFamily="18" charset="0"/>
                <a:cs typeface="Times New Roman" panose="02020603050405020304" pitchFamily="18" charset="0"/>
              </a:rPr>
              <a:t>(index &gt; </a:t>
            </a:r>
            <a:r>
              <a:rPr lang="en-US" dirty="0" err="1">
                <a:latin typeface="Times New Roman" panose="02020603050405020304" pitchFamily="18" charset="0"/>
                <a:cs typeface="Times New Roman" panose="02020603050405020304" pitchFamily="18" charset="0"/>
              </a:rPr>
              <a:t>limRight</a:t>
            </a:r>
            <a:r>
              <a:rPr lang="en-US" dirty="0">
                <a:latin typeface="Times New Roman" panose="02020603050405020304" pitchFamily="18" charset="0"/>
                <a:cs typeface="Times New Roman" panose="02020603050405020304" pitchFamily="18" charset="0"/>
              </a:rPr>
              <a:t> &amp;&amp; value &gt; 15)</a:t>
            </a:r>
          </a:p>
        </p:txBody>
      </p:sp>
    </p:spTree>
    <p:extLst>
      <p:ext uri="{BB962C8B-B14F-4D97-AF65-F5344CB8AC3E}">
        <p14:creationId xmlns:p14="http://schemas.microsoft.com/office/powerpoint/2010/main" val="2939733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197F2-85F7-3F5B-1515-53715CB5834C}"/>
              </a:ext>
            </a:extLst>
          </p:cNvPr>
          <p:cNvSpPr>
            <a:spLocks noGrp="1"/>
          </p:cNvSpPr>
          <p:nvPr>
            <p:ph type="title"/>
          </p:nvPr>
        </p:nvSpPr>
        <p:spPr/>
        <p:txBody>
          <a:bodyPr/>
          <a:lstStyle/>
          <a:p>
            <a:r>
              <a:rPr lang="en-US" dirty="0"/>
              <a:t>Find pole leaning (Manual)</a:t>
            </a:r>
          </a:p>
        </p:txBody>
      </p:sp>
      <p:pic>
        <p:nvPicPr>
          <p:cNvPr id="4" name="Picture 3">
            <a:extLst>
              <a:ext uri="{FF2B5EF4-FFF2-40B4-BE49-F238E27FC236}">
                <a16:creationId xmlns:a16="http://schemas.microsoft.com/office/drawing/2014/main" id="{D7AF5CF7-569F-6228-2125-99B90E432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32" y="2254443"/>
            <a:ext cx="6095994" cy="508338"/>
          </a:xfrm>
          <a:prstGeom prst="rect">
            <a:avLst/>
          </a:prstGeom>
          <a:ln w="19050">
            <a:noFill/>
          </a:ln>
        </p:spPr>
      </p:pic>
      <p:pic>
        <p:nvPicPr>
          <p:cNvPr id="5" name="Picture 4">
            <a:extLst>
              <a:ext uri="{FF2B5EF4-FFF2-40B4-BE49-F238E27FC236}">
                <a16:creationId xmlns:a16="http://schemas.microsoft.com/office/drawing/2014/main" id="{A2F99047-D323-05DB-D243-200963E90ACA}"/>
              </a:ext>
            </a:extLst>
          </p:cNvPr>
          <p:cNvPicPr>
            <a:picLocks noChangeAspect="1"/>
          </p:cNvPicPr>
          <p:nvPr/>
        </p:nvPicPr>
        <p:blipFill rotWithShape="1">
          <a:blip r:embed="rId3"/>
          <a:srcRect l="3912"/>
          <a:stretch/>
        </p:blipFill>
        <p:spPr>
          <a:xfrm>
            <a:off x="196133" y="3236363"/>
            <a:ext cx="6095993" cy="1117704"/>
          </a:xfrm>
          <a:prstGeom prst="rect">
            <a:avLst/>
          </a:prstGeom>
        </p:spPr>
      </p:pic>
      <p:sp>
        <p:nvSpPr>
          <p:cNvPr id="6" name="Arrow: Down 5">
            <a:extLst>
              <a:ext uri="{FF2B5EF4-FFF2-40B4-BE49-F238E27FC236}">
                <a16:creationId xmlns:a16="http://schemas.microsoft.com/office/drawing/2014/main" id="{7C9D012F-E64C-C5C5-F06F-C309F04AB1C2}"/>
              </a:ext>
            </a:extLst>
          </p:cNvPr>
          <p:cNvSpPr/>
          <p:nvPr/>
        </p:nvSpPr>
        <p:spPr>
          <a:xfrm>
            <a:off x="2894404" y="2868824"/>
            <a:ext cx="294832" cy="2878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525B32E5-AAFE-9776-BDA6-10159FF27FB8}"/>
              </a:ext>
            </a:extLst>
          </p:cNvPr>
          <p:cNvCxnSpPr/>
          <p:nvPr/>
        </p:nvCxnSpPr>
        <p:spPr>
          <a:xfrm>
            <a:off x="-9505" y="3503526"/>
            <a:ext cx="6496050" cy="0"/>
          </a:xfrm>
          <a:prstGeom prst="line">
            <a:avLst/>
          </a:prstGeom>
          <a:ln w="19050">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3439972-A9BF-ABFB-99C8-442A8C54376A}"/>
              </a:ext>
            </a:extLst>
          </p:cNvPr>
          <p:cNvCxnSpPr/>
          <p:nvPr/>
        </p:nvCxnSpPr>
        <p:spPr>
          <a:xfrm>
            <a:off x="737458" y="2082579"/>
            <a:ext cx="0" cy="2380829"/>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443E21-AD7B-C00C-8C14-3E4AE7C9C0F6}"/>
              </a:ext>
            </a:extLst>
          </p:cNvPr>
          <p:cNvCxnSpPr/>
          <p:nvPr/>
        </p:nvCxnSpPr>
        <p:spPr>
          <a:xfrm>
            <a:off x="5726081" y="2112081"/>
            <a:ext cx="0" cy="2380829"/>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AD97344-8C15-79CA-B8F4-FD31C32B3E3C}"/>
              </a:ext>
            </a:extLst>
          </p:cNvPr>
          <p:cNvSpPr txBox="1"/>
          <p:nvPr/>
        </p:nvSpPr>
        <p:spPr>
          <a:xfrm>
            <a:off x="5663948" y="1989890"/>
            <a:ext cx="822597" cy="307777"/>
          </a:xfrm>
          <a:prstGeom prst="rect">
            <a:avLst/>
          </a:prstGeom>
          <a:noFill/>
        </p:spPr>
        <p:txBody>
          <a:bodyPr wrap="none" rtlCol="0">
            <a:spAutoFit/>
          </a:bodyPr>
          <a:lstStyle/>
          <a:p>
            <a:r>
              <a:rPr lang="en-US" sz="1400"/>
              <a:t>LimRight</a:t>
            </a:r>
            <a:endParaRPr lang="en-US"/>
          </a:p>
        </p:txBody>
      </p:sp>
      <p:sp>
        <p:nvSpPr>
          <p:cNvPr id="11" name="TextBox 10">
            <a:extLst>
              <a:ext uri="{FF2B5EF4-FFF2-40B4-BE49-F238E27FC236}">
                <a16:creationId xmlns:a16="http://schemas.microsoft.com/office/drawing/2014/main" id="{2192A1CC-4313-3E77-82D0-310F9080428E}"/>
              </a:ext>
            </a:extLst>
          </p:cNvPr>
          <p:cNvSpPr txBox="1"/>
          <p:nvPr/>
        </p:nvSpPr>
        <p:spPr>
          <a:xfrm>
            <a:off x="67701" y="1989890"/>
            <a:ext cx="723275" cy="307777"/>
          </a:xfrm>
          <a:prstGeom prst="rect">
            <a:avLst/>
          </a:prstGeom>
          <a:noFill/>
        </p:spPr>
        <p:txBody>
          <a:bodyPr wrap="none" rtlCol="0">
            <a:spAutoFit/>
          </a:bodyPr>
          <a:lstStyle/>
          <a:p>
            <a:r>
              <a:rPr lang="en-US" sz="1400"/>
              <a:t>LimLeft</a:t>
            </a:r>
            <a:endParaRPr lang="en-US"/>
          </a:p>
        </p:txBody>
      </p:sp>
      <p:cxnSp>
        <p:nvCxnSpPr>
          <p:cNvPr id="12" name="Straight Arrow Connector 11">
            <a:extLst>
              <a:ext uri="{FF2B5EF4-FFF2-40B4-BE49-F238E27FC236}">
                <a16:creationId xmlns:a16="http://schemas.microsoft.com/office/drawing/2014/main" id="{A4359315-8FC4-6CC6-B138-733F8CC500DC}"/>
              </a:ext>
            </a:extLst>
          </p:cNvPr>
          <p:cNvCxnSpPr>
            <a:stCxn id="4" idx="1"/>
          </p:cNvCxnSpPr>
          <p:nvPr/>
        </p:nvCxnSpPr>
        <p:spPr>
          <a:xfrm>
            <a:off x="196132" y="2508612"/>
            <a:ext cx="544850" cy="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688356-0664-95EA-ADCB-5B967EC2753D}"/>
              </a:ext>
            </a:extLst>
          </p:cNvPr>
          <p:cNvCxnSpPr>
            <a:cxnSpLocks/>
            <a:endCxn id="4" idx="3"/>
          </p:cNvCxnSpPr>
          <p:nvPr/>
        </p:nvCxnSpPr>
        <p:spPr>
          <a:xfrm>
            <a:off x="5726081" y="2508612"/>
            <a:ext cx="566045" cy="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1083D0C-C271-3245-3A5B-DB563BD6D304}"/>
              </a:ext>
            </a:extLst>
          </p:cNvPr>
          <p:cNvSpPr txBox="1"/>
          <p:nvPr/>
        </p:nvSpPr>
        <p:spPr>
          <a:xfrm>
            <a:off x="4011718" y="3231011"/>
            <a:ext cx="540533" cy="369332"/>
          </a:xfrm>
          <a:prstGeom prst="rect">
            <a:avLst/>
          </a:prstGeom>
          <a:noFill/>
        </p:spPr>
        <p:txBody>
          <a:bodyPr wrap="none" rtlCol="0">
            <a:spAutoFit/>
          </a:bodyPr>
          <a:lstStyle/>
          <a:p>
            <a:r>
              <a:rPr lang="en-US">
                <a:solidFill>
                  <a:srgbClr val="00B050"/>
                </a:solidFill>
              </a:rPr>
              <a:t>Thd</a:t>
            </a:r>
            <a:endParaRPr lang="en-US" sz="1200">
              <a:solidFill>
                <a:srgbClr val="00B050"/>
              </a:solidFill>
            </a:endParaRPr>
          </a:p>
        </p:txBody>
      </p:sp>
      <p:cxnSp>
        <p:nvCxnSpPr>
          <p:cNvPr id="15" name="Straight Arrow Connector 14">
            <a:extLst>
              <a:ext uri="{FF2B5EF4-FFF2-40B4-BE49-F238E27FC236}">
                <a16:creationId xmlns:a16="http://schemas.microsoft.com/office/drawing/2014/main" id="{9F4A3531-578A-8C24-4411-26E92652A76C}"/>
              </a:ext>
            </a:extLst>
          </p:cNvPr>
          <p:cNvCxnSpPr>
            <a:cxnSpLocks/>
            <a:stCxn id="19" idx="1"/>
          </p:cNvCxnSpPr>
          <p:nvPr/>
        </p:nvCxnSpPr>
        <p:spPr>
          <a:xfrm flipH="1">
            <a:off x="279179" y="2966056"/>
            <a:ext cx="776642" cy="5299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1603E18-11B3-E549-7444-F974453F97B8}"/>
              </a:ext>
            </a:extLst>
          </p:cNvPr>
          <p:cNvCxnSpPr>
            <a:cxnSpLocks/>
          </p:cNvCxnSpPr>
          <p:nvPr/>
        </p:nvCxnSpPr>
        <p:spPr>
          <a:xfrm>
            <a:off x="5552250" y="3027334"/>
            <a:ext cx="629663" cy="4686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59EFD5-A60A-C0C0-595E-11D21DAFF2DE}"/>
              </a:ext>
            </a:extLst>
          </p:cNvPr>
          <p:cNvCxnSpPr>
            <a:cxnSpLocks/>
          </p:cNvCxnSpPr>
          <p:nvPr/>
        </p:nvCxnSpPr>
        <p:spPr>
          <a:xfrm flipH="1">
            <a:off x="270214" y="2966056"/>
            <a:ext cx="8965" cy="1574433"/>
          </a:xfrm>
          <a:prstGeom prst="line">
            <a:avLst/>
          </a:prstGeom>
          <a:ln w="1270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37542B1-E523-134A-482C-D3FF8BF9F052}"/>
              </a:ext>
            </a:extLst>
          </p:cNvPr>
          <p:cNvCxnSpPr>
            <a:cxnSpLocks/>
          </p:cNvCxnSpPr>
          <p:nvPr/>
        </p:nvCxnSpPr>
        <p:spPr>
          <a:xfrm>
            <a:off x="6202362" y="2966056"/>
            <a:ext cx="0" cy="1568511"/>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592C95-7C51-CE3C-A326-CAB7EE54A851}"/>
              </a:ext>
            </a:extLst>
          </p:cNvPr>
          <p:cNvSpPr txBox="1"/>
          <p:nvPr/>
        </p:nvSpPr>
        <p:spPr>
          <a:xfrm>
            <a:off x="1055821" y="2835251"/>
            <a:ext cx="1119217" cy="261610"/>
          </a:xfrm>
          <a:prstGeom prst="rect">
            <a:avLst/>
          </a:prstGeom>
          <a:noFill/>
        </p:spPr>
        <p:txBody>
          <a:bodyPr wrap="none" rtlCol="0">
            <a:spAutoFit/>
          </a:bodyPr>
          <a:lstStyle/>
          <a:p>
            <a:r>
              <a:rPr lang="en-US" sz="1100" dirty="0"/>
              <a:t>Leaning position</a:t>
            </a:r>
          </a:p>
        </p:txBody>
      </p:sp>
      <p:sp>
        <p:nvSpPr>
          <p:cNvPr id="20" name="TextBox 19">
            <a:extLst>
              <a:ext uri="{FF2B5EF4-FFF2-40B4-BE49-F238E27FC236}">
                <a16:creationId xmlns:a16="http://schemas.microsoft.com/office/drawing/2014/main" id="{5F9A3C4B-26F8-78AA-9780-19E9FCB78ADD}"/>
              </a:ext>
            </a:extLst>
          </p:cNvPr>
          <p:cNvSpPr txBox="1"/>
          <p:nvPr/>
        </p:nvSpPr>
        <p:spPr>
          <a:xfrm>
            <a:off x="1878735" y="4417167"/>
            <a:ext cx="2233137" cy="307777"/>
          </a:xfrm>
          <a:prstGeom prst="rect">
            <a:avLst/>
          </a:prstGeom>
          <a:noFill/>
        </p:spPr>
        <p:txBody>
          <a:bodyPr wrap="square">
            <a:spAutoFit/>
          </a:bodyPr>
          <a:lstStyle/>
          <a:p>
            <a:r>
              <a:rPr lang="en-US" sz="1400"/>
              <a:t>Vertical projection of </a:t>
            </a:r>
            <a:r>
              <a:rPr lang="en-US" sz="1400" b="1">
                <a:solidFill>
                  <a:srgbClr val="FFC000"/>
                </a:solidFill>
              </a:rPr>
              <a:t>ROI3</a:t>
            </a:r>
          </a:p>
        </p:txBody>
      </p:sp>
      <p:sp>
        <p:nvSpPr>
          <p:cNvPr id="21" name="TextBox 20">
            <a:extLst>
              <a:ext uri="{FF2B5EF4-FFF2-40B4-BE49-F238E27FC236}">
                <a16:creationId xmlns:a16="http://schemas.microsoft.com/office/drawing/2014/main" id="{913767D3-61DD-F1BD-5000-FBF0E42AF4A4}"/>
              </a:ext>
            </a:extLst>
          </p:cNvPr>
          <p:cNvSpPr txBox="1"/>
          <p:nvPr/>
        </p:nvSpPr>
        <p:spPr>
          <a:xfrm>
            <a:off x="2977874" y="2350692"/>
            <a:ext cx="561309" cy="276999"/>
          </a:xfrm>
          <a:prstGeom prst="rect">
            <a:avLst/>
          </a:prstGeom>
          <a:noFill/>
        </p:spPr>
        <p:txBody>
          <a:bodyPr wrap="square">
            <a:spAutoFit/>
          </a:bodyPr>
          <a:lstStyle/>
          <a:p>
            <a:r>
              <a:rPr lang="en-US" sz="1200">
                <a:solidFill>
                  <a:srgbClr val="FFC000"/>
                </a:solidFill>
              </a:rPr>
              <a:t>ROI3</a:t>
            </a:r>
          </a:p>
        </p:txBody>
      </p:sp>
      <p:grpSp>
        <p:nvGrpSpPr>
          <p:cNvPr id="22" name="Group 21">
            <a:extLst>
              <a:ext uri="{FF2B5EF4-FFF2-40B4-BE49-F238E27FC236}">
                <a16:creationId xmlns:a16="http://schemas.microsoft.com/office/drawing/2014/main" id="{796E615B-DA04-979D-C2DA-CCC85729917B}"/>
              </a:ext>
            </a:extLst>
          </p:cNvPr>
          <p:cNvGrpSpPr/>
          <p:nvPr/>
        </p:nvGrpSpPr>
        <p:grpSpPr>
          <a:xfrm>
            <a:off x="146190" y="733473"/>
            <a:ext cx="6224675" cy="1052740"/>
            <a:chOff x="146194" y="1014947"/>
            <a:chExt cx="6224675" cy="1052740"/>
          </a:xfrm>
        </p:grpSpPr>
        <p:grpSp>
          <p:nvGrpSpPr>
            <p:cNvPr id="23" name="Group 22">
              <a:extLst>
                <a:ext uri="{FF2B5EF4-FFF2-40B4-BE49-F238E27FC236}">
                  <a16:creationId xmlns:a16="http://schemas.microsoft.com/office/drawing/2014/main" id="{F5A2AC1C-953E-3DF5-0EE5-F7C0CF99363B}"/>
                </a:ext>
              </a:extLst>
            </p:cNvPr>
            <p:cNvGrpSpPr/>
            <p:nvPr/>
          </p:nvGrpSpPr>
          <p:grpSpPr>
            <a:xfrm>
              <a:off x="146194" y="1065230"/>
              <a:ext cx="6224675" cy="1002457"/>
              <a:chOff x="146194" y="1065230"/>
              <a:chExt cx="6604231" cy="1194564"/>
            </a:xfrm>
          </p:grpSpPr>
          <p:grpSp>
            <p:nvGrpSpPr>
              <p:cNvPr id="27" name="Group 26">
                <a:extLst>
                  <a:ext uri="{FF2B5EF4-FFF2-40B4-BE49-F238E27FC236}">
                    <a16:creationId xmlns:a16="http://schemas.microsoft.com/office/drawing/2014/main" id="{3BD2D775-EF87-69DA-FEFF-6BE68B498550}"/>
                  </a:ext>
                </a:extLst>
              </p:cNvPr>
              <p:cNvGrpSpPr/>
              <p:nvPr/>
            </p:nvGrpSpPr>
            <p:grpSpPr>
              <a:xfrm>
                <a:off x="146194" y="1065230"/>
                <a:ext cx="6604231" cy="1194564"/>
                <a:chOff x="216155" y="1110936"/>
                <a:chExt cx="5324033" cy="950686"/>
              </a:xfrm>
            </p:grpSpPr>
            <p:pic>
              <p:nvPicPr>
                <p:cNvPr id="29" name="Picture 28">
                  <a:extLst>
                    <a:ext uri="{FF2B5EF4-FFF2-40B4-BE49-F238E27FC236}">
                      <a16:creationId xmlns:a16="http://schemas.microsoft.com/office/drawing/2014/main" id="{753952B8-FAFA-2D00-1F44-D23F60DA2B3F}"/>
                    </a:ext>
                  </a:extLst>
                </p:cNvPr>
                <p:cNvPicPr>
                  <a:picLocks noChangeAspect="1"/>
                </p:cNvPicPr>
                <p:nvPr/>
              </p:nvPicPr>
              <p:blipFill>
                <a:blip r:embed="rId4"/>
                <a:stretch>
                  <a:fillRect/>
                </a:stretch>
              </p:blipFill>
              <p:spPr>
                <a:xfrm>
                  <a:off x="216155" y="1110936"/>
                  <a:ext cx="5324033" cy="950686"/>
                </a:xfrm>
                <a:prstGeom prst="rect">
                  <a:avLst/>
                </a:prstGeom>
                <a:ln w="19050">
                  <a:solidFill>
                    <a:srgbClr val="FF0000"/>
                  </a:solidFill>
                </a:ln>
              </p:spPr>
            </p:pic>
            <p:sp>
              <p:nvSpPr>
                <p:cNvPr id="30" name="Rectangle 29">
                  <a:extLst>
                    <a:ext uri="{FF2B5EF4-FFF2-40B4-BE49-F238E27FC236}">
                      <a16:creationId xmlns:a16="http://schemas.microsoft.com/office/drawing/2014/main" id="{CFAF0D5E-1DCA-2D52-CB85-EACA6C5A24FD}"/>
                    </a:ext>
                  </a:extLst>
                </p:cNvPr>
                <p:cNvSpPr/>
                <p:nvPr/>
              </p:nvSpPr>
              <p:spPr>
                <a:xfrm>
                  <a:off x="279400" y="1276350"/>
                  <a:ext cx="5187950" cy="785272"/>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A2B6EFA6-5F68-2550-01D3-77DFB1F60591}"/>
                  </a:ext>
                </a:extLst>
              </p:cNvPr>
              <p:cNvSpPr/>
              <p:nvPr/>
            </p:nvSpPr>
            <p:spPr>
              <a:xfrm>
                <a:off x="228015" y="1612184"/>
                <a:ext cx="6435427" cy="643716"/>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80E5F12E-5A8F-CE53-BF53-41AD6839B13B}"/>
                </a:ext>
              </a:extLst>
            </p:cNvPr>
            <p:cNvSpPr txBox="1"/>
            <p:nvPr/>
          </p:nvSpPr>
          <p:spPr>
            <a:xfrm>
              <a:off x="2382461" y="1014947"/>
              <a:ext cx="513139" cy="276999"/>
            </a:xfrm>
            <a:prstGeom prst="rect">
              <a:avLst/>
            </a:prstGeom>
            <a:noFill/>
          </p:spPr>
          <p:txBody>
            <a:bodyPr wrap="square">
              <a:spAutoFit/>
            </a:bodyPr>
            <a:lstStyle/>
            <a:p>
              <a:r>
                <a:rPr lang="en-US" sz="1200">
                  <a:solidFill>
                    <a:srgbClr val="FF0000"/>
                  </a:solidFill>
                </a:rPr>
                <a:t>ROI1</a:t>
              </a:r>
              <a:endParaRPr lang="en-US" sz="1200"/>
            </a:p>
          </p:txBody>
        </p:sp>
        <p:sp>
          <p:nvSpPr>
            <p:cNvPr id="25" name="TextBox 24">
              <a:extLst>
                <a:ext uri="{FF2B5EF4-FFF2-40B4-BE49-F238E27FC236}">
                  <a16:creationId xmlns:a16="http://schemas.microsoft.com/office/drawing/2014/main" id="{B1CFBC78-059D-DDAC-1C36-B0491DB5883D}"/>
                </a:ext>
              </a:extLst>
            </p:cNvPr>
            <p:cNvSpPr txBox="1"/>
            <p:nvPr/>
          </p:nvSpPr>
          <p:spPr>
            <a:xfrm>
              <a:off x="2969544" y="1233516"/>
              <a:ext cx="901611" cy="276999"/>
            </a:xfrm>
            <a:prstGeom prst="rect">
              <a:avLst/>
            </a:prstGeom>
            <a:noFill/>
          </p:spPr>
          <p:txBody>
            <a:bodyPr wrap="square">
              <a:spAutoFit/>
            </a:bodyPr>
            <a:lstStyle/>
            <a:p>
              <a:r>
                <a:rPr lang="en-US" sz="1200">
                  <a:solidFill>
                    <a:srgbClr val="00B050"/>
                  </a:solidFill>
                </a:rPr>
                <a:t>ROI2</a:t>
              </a:r>
            </a:p>
          </p:txBody>
        </p:sp>
        <p:sp>
          <p:nvSpPr>
            <p:cNvPr id="26" name="TextBox 25">
              <a:extLst>
                <a:ext uri="{FF2B5EF4-FFF2-40B4-BE49-F238E27FC236}">
                  <a16:creationId xmlns:a16="http://schemas.microsoft.com/office/drawing/2014/main" id="{A237B848-0019-27C7-FFBF-04108D6BDAB1}"/>
                </a:ext>
              </a:extLst>
            </p:cNvPr>
            <p:cNvSpPr txBox="1"/>
            <p:nvPr/>
          </p:nvSpPr>
          <p:spPr>
            <a:xfrm>
              <a:off x="3400510" y="1566458"/>
              <a:ext cx="561309" cy="276999"/>
            </a:xfrm>
            <a:prstGeom prst="rect">
              <a:avLst/>
            </a:prstGeom>
            <a:noFill/>
          </p:spPr>
          <p:txBody>
            <a:bodyPr wrap="square">
              <a:spAutoFit/>
            </a:bodyPr>
            <a:lstStyle/>
            <a:p>
              <a:r>
                <a:rPr lang="en-US" sz="1200">
                  <a:solidFill>
                    <a:srgbClr val="FFC000"/>
                  </a:solidFill>
                </a:rPr>
                <a:t>ROI3</a:t>
              </a:r>
            </a:p>
          </p:txBody>
        </p:sp>
      </p:grpSp>
      <p:graphicFrame>
        <p:nvGraphicFramePr>
          <p:cNvPr id="31" name="Table 30">
            <a:extLst>
              <a:ext uri="{FF2B5EF4-FFF2-40B4-BE49-F238E27FC236}">
                <a16:creationId xmlns:a16="http://schemas.microsoft.com/office/drawing/2014/main" id="{355BE668-D40A-6830-6722-09A1A65AEDA1}"/>
              </a:ext>
            </a:extLst>
          </p:cNvPr>
          <p:cNvGraphicFramePr>
            <a:graphicFrameLocks noGrp="1"/>
          </p:cNvGraphicFramePr>
          <p:nvPr>
            <p:extLst>
              <p:ext uri="{D42A27DB-BD31-4B8C-83A1-F6EECF244321}">
                <p14:modId xmlns:p14="http://schemas.microsoft.com/office/powerpoint/2010/main" val="320531132"/>
              </p:ext>
            </p:extLst>
          </p:nvPr>
        </p:nvGraphicFramePr>
        <p:xfrm>
          <a:off x="7089095" y="1788795"/>
          <a:ext cx="2299089" cy="1295400"/>
        </p:xfrm>
        <a:graphic>
          <a:graphicData uri="http://schemas.openxmlformats.org/drawingml/2006/table">
            <a:tbl>
              <a:tblPr firstRow="1" bandRow="1">
                <a:tableStyleId>{5C22544A-7EE6-4342-B048-85BDC9FD1C3A}</a:tableStyleId>
              </a:tblPr>
              <a:tblGrid>
                <a:gridCol w="726765">
                  <a:extLst>
                    <a:ext uri="{9D8B030D-6E8A-4147-A177-3AD203B41FA5}">
                      <a16:colId xmlns:a16="http://schemas.microsoft.com/office/drawing/2014/main" val="116417384"/>
                    </a:ext>
                  </a:extLst>
                </a:gridCol>
                <a:gridCol w="1572324">
                  <a:extLst>
                    <a:ext uri="{9D8B030D-6E8A-4147-A177-3AD203B41FA5}">
                      <a16:colId xmlns:a16="http://schemas.microsoft.com/office/drawing/2014/main" val="3730022786"/>
                    </a:ext>
                  </a:extLst>
                </a:gridCol>
              </a:tblGrid>
              <a:tr h="0">
                <a:tc gridSpan="2">
                  <a:txBody>
                    <a:bodyPr/>
                    <a:lstStyle/>
                    <a:p>
                      <a:pPr algn="ctr"/>
                      <a:r>
                        <a:rPr lang="en-US" sz="1100" b="1" dirty="0">
                          <a:solidFill>
                            <a:srgbClr val="FF0000"/>
                          </a:solidFill>
                        </a:rPr>
                        <a:t>ROI1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1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0969748"/>
                  </a:ext>
                </a:extLst>
              </a:tr>
              <a:tr h="0">
                <a:tc>
                  <a:txBody>
                    <a:bodyPr/>
                    <a:lstStyle/>
                    <a:p>
                      <a:r>
                        <a:rPr lang="en-US" sz="1100" b="1">
                          <a:solidFill>
                            <a:schemeClr val="tx1"/>
                          </a:solidFill>
                        </a:rPr>
                        <a:t>x1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a:solidFill>
                            <a:schemeClr val="tx1"/>
                          </a:solidFill>
                        </a:rPr>
                        <a:t>batteryROI.x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17198"/>
                  </a:ext>
                </a:extLst>
              </a:tr>
              <a:tr h="0">
                <a:tc>
                  <a:txBody>
                    <a:bodyPr/>
                    <a:lstStyle/>
                    <a:p>
                      <a:r>
                        <a:rPr lang="en-US" sz="1100" b="1">
                          <a:solidFill>
                            <a:schemeClr val="tx1"/>
                          </a:solidFill>
                        </a:rPr>
                        <a:t>y1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100" b="1">
                          <a:solidFill>
                            <a:schemeClr val="tx1"/>
                          </a:solidFill>
                        </a:rPr>
                        <a:t>A2.y + JR ROI 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703662"/>
                  </a:ext>
                </a:extLst>
              </a:tr>
              <a:tr h="0">
                <a:tc>
                  <a:txBody>
                    <a:bodyPr/>
                    <a:lstStyle/>
                    <a:p>
                      <a:r>
                        <a:rPr lang="en-US" sz="1100" b="1">
                          <a:solidFill>
                            <a:schemeClr val="tx1"/>
                          </a:solidFill>
                        </a:rPr>
                        <a:t>width1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a:solidFill>
                            <a:schemeClr val="tx1"/>
                          </a:solidFill>
                        </a:rPr>
                        <a:t>batteryROI.width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7429466"/>
                  </a:ext>
                </a:extLst>
              </a:tr>
              <a:tr h="0">
                <a:tc>
                  <a:txBody>
                    <a:bodyPr/>
                    <a:lstStyle/>
                    <a:p>
                      <a:r>
                        <a:rPr lang="en-US" sz="1100" b="1">
                          <a:solidFill>
                            <a:schemeClr val="tx1"/>
                          </a:solidFill>
                        </a:rPr>
                        <a:t>height1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dirty="0">
                          <a:solidFill>
                            <a:schemeClr val="tx1"/>
                          </a:solidFill>
                        </a:rPr>
                        <a:t>Pole region height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9161122"/>
                  </a:ext>
                </a:extLst>
              </a:tr>
            </a:tbl>
          </a:graphicData>
        </a:graphic>
      </p:graphicFrame>
      <p:graphicFrame>
        <p:nvGraphicFramePr>
          <p:cNvPr id="32" name="Table 31">
            <a:extLst>
              <a:ext uri="{FF2B5EF4-FFF2-40B4-BE49-F238E27FC236}">
                <a16:creationId xmlns:a16="http://schemas.microsoft.com/office/drawing/2014/main" id="{ED0987C3-DB31-E0A9-CA8E-848E6A341AC2}"/>
              </a:ext>
            </a:extLst>
          </p:cNvPr>
          <p:cNvGraphicFramePr>
            <a:graphicFrameLocks noGrp="1"/>
          </p:cNvGraphicFramePr>
          <p:nvPr>
            <p:extLst>
              <p:ext uri="{D42A27DB-BD31-4B8C-83A1-F6EECF244321}">
                <p14:modId xmlns:p14="http://schemas.microsoft.com/office/powerpoint/2010/main" val="3836867591"/>
              </p:ext>
            </p:extLst>
          </p:nvPr>
        </p:nvGraphicFramePr>
        <p:xfrm>
          <a:off x="9580561" y="1778902"/>
          <a:ext cx="2403145" cy="1295400"/>
        </p:xfrm>
        <a:graphic>
          <a:graphicData uri="http://schemas.openxmlformats.org/drawingml/2006/table">
            <a:tbl>
              <a:tblPr firstRow="1" bandRow="1">
                <a:tableStyleId>{5C22544A-7EE6-4342-B048-85BDC9FD1C3A}</a:tableStyleId>
              </a:tblPr>
              <a:tblGrid>
                <a:gridCol w="759657">
                  <a:extLst>
                    <a:ext uri="{9D8B030D-6E8A-4147-A177-3AD203B41FA5}">
                      <a16:colId xmlns:a16="http://schemas.microsoft.com/office/drawing/2014/main" val="116417384"/>
                    </a:ext>
                  </a:extLst>
                </a:gridCol>
                <a:gridCol w="1643488">
                  <a:extLst>
                    <a:ext uri="{9D8B030D-6E8A-4147-A177-3AD203B41FA5}">
                      <a16:colId xmlns:a16="http://schemas.microsoft.com/office/drawing/2014/main" val="3730022786"/>
                    </a:ext>
                  </a:extLst>
                </a:gridCol>
              </a:tblGrid>
              <a:tr h="117167">
                <a:tc gridSpan="2">
                  <a:txBody>
                    <a:bodyPr/>
                    <a:lstStyle/>
                    <a:p>
                      <a:pPr algn="ctr"/>
                      <a:r>
                        <a:rPr lang="en-US" sz="1100" b="1">
                          <a:solidFill>
                            <a:srgbClr val="00B050"/>
                          </a:solidFill>
                        </a:rPr>
                        <a:t>ROI2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1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180268"/>
                  </a:ext>
                </a:extLst>
              </a:tr>
              <a:tr h="117167">
                <a:tc>
                  <a:txBody>
                    <a:bodyPr/>
                    <a:lstStyle/>
                    <a:p>
                      <a:r>
                        <a:rPr lang="en-US" sz="1100" b="1">
                          <a:solidFill>
                            <a:schemeClr val="tx1"/>
                          </a:solidFill>
                        </a:rPr>
                        <a:t>x2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a:solidFill>
                            <a:schemeClr val="tx1"/>
                          </a:solidFill>
                        </a:rPr>
                        <a:t>x1 + padding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17198"/>
                  </a:ext>
                </a:extLst>
              </a:tr>
              <a:tr h="117167">
                <a:tc>
                  <a:txBody>
                    <a:bodyPr/>
                    <a:lstStyle/>
                    <a:p>
                      <a:r>
                        <a:rPr lang="en-US" sz="1100" b="1">
                          <a:solidFill>
                            <a:schemeClr val="tx1"/>
                          </a:solidFill>
                        </a:rPr>
                        <a:t>y2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100" b="1">
                          <a:solidFill>
                            <a:schemeClr val="tx1"/>
                          </a:solidFill>
                        </a:rPr>
                        <a:t>y1 + 2*padding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703662"/>
                  </a:ext>
                </a:extLst>
              </a:tr>
              <a:tr h="117167">
                <a:tc>
                  <a:txBody>
                    <a:bodyPr/>
                    <a:lstStyle/>
                    <a:p>
                      <a:r>
                        <a:rPr lang="en-US" sz="1100" b="1">
                          <a:solidFill>
                            <a:schemeClr val="tx1"/>
                          </a:solidFill>
                        </a:rPr>
                        <a:t>width2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a:solidFill>
                            <a:schemeClr val="tx1"/>
                          </a:solidFill>
                        </a:rPr>
                        <a:t>width1 – 2*padding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7429466"/>
                  </a:ext>
                </a:extLst>
              </a:tr>
              <a:tr h="117167">
                <a:tc>
                  <a:txBody>
                    <a:bodyPr/>
                    <a:lstStyle/>
                    <a:p>
                      <a:r>
                        <a:rPr lang="en-US" sz="1100" b="1">
                          <a:solidFill>
                            <a:schemeClr val="tx1"/>
                          </a:solidFill>
                        </a:rPr>
                        <a:t>height2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dirty="0">
                          <a:solidFill>
                            <a:schemeClr val="tx1"/>
                          </a:solidFill>
                        </a:rPr>
                        <a:t>height1 – y2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9161122"/>
                  </a:ext>
                </a:extLst>
              </a:tr>
            </a:tbl>
          </a:graphicData>
        </a:graphic>
      </p:graphicFrame>
      <p:sp>
        <p:nvSpPr>
          <p:cNvPr id="34" name="TextBox 33">
            <a:extLst>
              <a:ext uri="{FF2B5EF4-FFF2-40B4-BE49-F238E27FC236}">
                <a16:creationId xmlns:a16="http://schemas.microsoft.com/office/drawing/2014/main" id="{7A0DE935-4227-497A-A71B-4FE5E3A192C1}"/>
              </a:ext>
            </a:extLst>
          </p:cNvPr>
          <p:cNvSpPr txBox="1"/>
          <p:nvPr/>
        </p:nvSpPr>
        <p:spPr>
          <a:xfrm>
            <a:off x="6620557" y="828743"/>
            <a:ext cx="6176864" cy="646331"/>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Step 1: </a:t>
            </a:r>
            <a:r>
              <a:rPr lang="en-US" sz="1800" dirty="0">
                <a:latin typeface="Times New Roman" panose="02020603050405020304" pitchFamily="18" charset="0"/>
                <a:cs typeface="Times New Roman" panose="02020603050405020304" pitchFamily="18" charset="0"/>
              </a:rPr>
              <a:t>Define </a:t>
            </a:r>
            <a:r>
              <a:rPr lang="en-US" sz="1800" dirty="0">
                <a:solidFill>
                  <a:srgbClr val="FF0000"/>
                </a:solidFill>
                <a:latin typeface="Times New Roman" panose="02020603050405020304" pitchFamily="18" charset="0"/>
                <a:cs typeface="Times New Roman" panose="02020603050405020304" pitchFamily="18" charset="0"/>
              </a:rPr>
              <a:t>ROI1</a:t>
            </a:r>
            <a:r>
              <a:rPr lang="en-US" sz="1800" dirty="0">
                <a:latin typeface="Times New Roman" panose="02020603050405020304" pitchFamily="18" charset="0"/>
                <a:cs typeface="Times New Roman" panose="02020603050405020304" pitchFamily="18" charset="0"/>
              </a:rPr>
              <a:t> and </a:t>
            </a:r>
            <a:r>
              <a:rPr lang="en-US" sz="1800" dirty="0">
                <a:solidFill>
                  <a:srgbClr val="00B050"/>
                </a:solidFill>
                <a:latin typeface="Times New Roman" panose="02020603050405020304" pitchFamily="18" charset="0"/>
                <a:cs typeface="Times New Roman" panose="02020603050405020304" pitchFamily="18" charset="0"/>
              </a:rPr>
              <a:t>ROI2</a:t>
            </a:r>
            <a:r>
              <a:rPr lang="en-US" sz="1800" dirty="0">
                <a:latin typeface="Times New Roman" panose="02020603050405020304" pitchFamily="18" charset="0"/>
                <a:cs typeface="Times New Roman" panose="02020603050405020304" pitchFamily="18" charset="0"/>
              </a:rPr>
              <a:t> based on the specifications provided in Tables 1 and 2, respectively.</a:t>
            </a:r>
          </a:p>
        </p:txBody>
      </p:sp>
      <p:sp>
        <p:nvSpPr>
          <p:cNvPr id="36" name="TextBox 35">
            <a:extLst>
              <a:ext uri="{FF2B5EF4-FFF2-40B4-BE49-F238E27FC236}">
                <a16:creationId xmlns:a16="http://schemas.microsoft.com/office/drawing/2014/main" id="{37A2F9B8-579F-131E-18E9-527C4A904C65}"/>
              </a:ext>
            </a:extLst>
          </p:cNvPr>
          <p:cNvSpPr txBox="1"/>
          <p:nvPr/>
        </p:nvSpPr>
        <p:spPr>
          <a:xfrm>
            <a:off x="9374367" y="1524603"/>
            <a:ext cx="2671443" cy="261610"/>
          </a:xfrm>
          <a:prstGeom prst="rect">
            <a:avLst/>
          </a:prstGeom>
          <a:noFill/>
        </p:spPr>
        <p:txBody>
          <a:bodyPr wrap="square">
            <a:spAutoFit/>
          </a:bodyPr>
          <a:lstStyle/>
          <a:p>
            <a:pPr algn="ctr"/>
            <a:r>
              <a:rPr lang="en-US" sz="1100" b="1" dirty="0"/>
              <a:t>Padding = battery width * 0.012</a:t>
            </a:r>
          </a:p>
        </p:txBody>
      </p:sp>
      <p:sp>
        <p:nvSpPr>
          <p:cNvPr id="38" name="TextBox 37">
            <a:extLst>
              <a:ext uri="{FF2B5EF4-FFF2-40B4-BE49-F238E27FC236}">
                <a16:creationId xmlns:a16="http://schemas.microsoft.com/office/drawing/2014/main" id="{CACADF2A-0454-608F-1B0C-1C640C8E0EFA}"/>
              </a:ext>
            </a:extLst>
          </p:cNvPr>
          <p:cNvSpPr txBox="1"/>
          <p:nvPr/>
        </p:nvSpPr>
        <p:spPr>
          <a:xfrm>
            <a:off x="6642741" y="3302495"/>
            <a:ext cx="5403069" cy="1200329"/>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Step 2: </a:t>
            </a:r>
            <a:r>
              <a:rPr lang="en-US" sz="1800" dirty="0">
                <a:latin typeface="Times New Roman" panose="02020603050405020304" pitchFamily="18" charset="0"/>
                <a:cs typeface="Times New Roman" panose="02020603050405020304" pitchFamily="18" charset="0"/>
              </a:rPr>
              <a:t>Apply CLAHE (Contrast Limited Adaptive Histogram Equalization) to the refined </a:t>
            </a:r>
            <a:r>
              <a:rPr lang="en-US" sz="1800" b="1" dirty="0">
                <a:solidFill>
                  <a:srgbClr val="FFC000"/>
                </a:solidFill>
                <a:latin typeface="Times New Roman" panose="02020603050405020304" pitchFamily="18" charset="0"/>
                <a:cs typeface="Times New Roman" panose="02020603050405020304" pitchFamily="18" charset="0"/>
              </a:rPr>
              <a:t>ROI3</a:t>
            </a:r>
            <a:r>
              <a:rPr lang="en-US" sz="1800" dirty="0">
                <a:latin typeface="Times New Roman" panose="02020603050405020304" pitchFamily="18" charset="0"/>
                <a:cs typeface="Times New Roman" panose="02020603050405020304" pitchFamily="18" charset="0"/>
              </a:rPr>
              <a:t>. Subsequently, perform vertical projection on the processed </a:t>
            </a:r>
            <a:r>
              <a:rPr lang="en-US" sz="1800" b="1" dirty="0">
                <a:solidFill>
                  <a:srgbClr val="FFC000"/>
                </a:solidFill>
                <a:latin typeface="Times New Roman" panose="02020603050405020304" pitchFamily="18" charset="0"/>
                <a:cs typeface="Times New Roman" panose="02020603050405020304" pitchFamily="18" charset="0"/>
              </a:rPr>
              <a:t>ROI3</a:t>
            </a:r>
            <a:r>
              <a:rPr lang="en-US" sz="1800" dirty="0">
                <a:latin typeface="Times New Roman" panose="02020603050405020304" pitchFamily="18" charset="0"/>
                <a:cs typeface="Times New Roman" panose="02020603050405020304" pitchFamily="18" charset="0"/>
              </a:rPr>
              <a:t> to extract relevant information.</a:t>
            </a:r>
          </a:p>
        </p:txBody>
      </p:sp>
      <p:sp>
        <p:nvSpPr>
          <p:cNvPr id="40" name="TextBox 39">
            <a:extLst>
              <a:ext uri="{FF2B5EF4-FFF2-40B4-BE49-F238E27FC236}">
                <a16:creationId xmlns:a16="http://schemas.microsoft.com/office/drawing/2014/main" id="{6F6F9E99-76F8-6A2E-9C0E-D63EF14389B5}"/>
              </a:ext>
            </a:extLst>
          </p:cNvPr>
          <p:cNvSpPr txBox="1"/>
          <p:nvPr/>
        </p:nvSpPr>
        <p:spPr>
          <a:xfrm>
            <a:off x="167790" y="5052438"/>
            <a:ext cx="9303147"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Step 3: </a:t>
            </a:r>
            <a:r>
              <a:rPr lang="en-US" sz="1800" dirty="0">
                <a:latin typeface="Times New Roman" panose="02020603050405020304" pitchFamily="18" charset="0"/>
                <a:cs typeface="Times New Roman" panose="02020603050405020304" pitchFamily="18" charset="0"/>
              </a:rPr>
              <a:t>Divide the refined </a:t>
            </a:r>
            <a:r>
              <a:rPr lang="en-US" sz="1800" b="1" dirty="0">
                <a:solidFill>
                  <a:srgbClr val="FFC000"/>
                </a:solidFill>
                <a:latin typeface="Times New Roman" panose="02020603050405020304" pitchFamily="18" charset="0"/>
                <a:cs typeface="Times New Roman" panose="02020603050405020304" pitchFamily="18" charset="0"/>
              </a:rPr>
              <a:t>ROI3</a:t>
            </a:r>
            <a:r>
              <a:rPr lang="en-US" sz="1800" dirty="0">
                <a:latin typeface="Times New Roman" panose="02020603050405020304" pitchFamily="18" charset="0"/>
                <a:cs typeface="Times New Roman" panose="02020603050405020304" pitchFamily="18" charset="0"/>
              </a:rPr>
              <a:t> into twelve sections of equal size.</a:t>
            </a:r>
            <a:endParaRPr lang="en-US"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D6B7D624-762B-F9B4-E29F-7E237EF88A4A}"/>
              </a:ext>
            </a:extLst>
          </p:cNvPr>
          <p:cNvSpPr txBox="1"/>
          <p:nvPr/>
        </p:nvSpPr>
        <p:spPr>
          <a:xfrm>
            <a:off x="167790" y="5421770"/>
            <a:ext cx="9303147" cy="923330"/>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Step 4: </a:t>
            </a:r>
            <a:r>
              <a:rPr lang="en-US" sz="1800" dirty="0">
                <a:latin typeface="Times New Roman" panose="02020603050405020304" pitchFamily="18" charset="0"/>
                <a:cs typeface="Times New Roman" panose="02020603050405020304" pitchFamily="18" charset="0"/>
              </a:rPr>
              <a:t>Check condition leaning:</a:t>
            </a:r>
          </a:p>
          <a:p>
            <a:pPr marL="628650" lvl="1" indent="-171450">
              <a:buFont typeface="Arial" panose="020B0604020202020204" pitchFamily="34" charset="0"/>
              <a:buChar char="•"/>
            </a:pPr>
            <a:r>
              <a:rPr lang="en-US" dirty="0">
                <a:solidFill>
                  <a:srgbClr val="00B0F0"/>
                </a:solidFill>
                <a:latin typeface="Times New Roman" panose="02020603050405020304" pitchFamily="18" charset="0"/>
                <a:cs typeface="Times New Roman" panose="02020603050405020304" pitchFamily="18" charset="0"/>
              </a:rPr>
              <a:t>L</a:t>
            </a:r>
            <a:r>
              <a:rPr lang="en-US" sz="1800" dirty="0">
                <a:solidFill>
                  <a:srgbClr val="00B0F0"/>
                </a:solidFill>
                <a:latin typeface="Times New Roman" panose="02020603050405020304" pitchFamily="18" charset="0"/>
                <a:cs typeface="Times New Roman" panose="02020603050405020304" pitchFamily="18" charset="0"/>
              </a:rPr>
              <a:t>eft leaning: </a:t>
            </a:r>
            <a:r>
              <a:rPr lang="en-US" sz="1800" dirty="0">
                <a:latin typeface="Times New Roman" panose="02020603050405020304" pitchFamily="18" charset="0"/>
                <a:cs typeface="Times New Roman" panose="02020603050405020304" pitchFamily="18" charset="0"/>
              </a:rPr>
              <a:t>Intensity previous column &gt; </a:t>
            </a:r>
            <a:r>
              <a:rPr lang="en-US" sz="1800" b="1" dirty="0" err="1">
                <a:latin typeface="Times New Roman" panose="02020603050405020304" pitchFamily="18" charset="0"/>
                <a:cs typeface="Times New Roman" panose="02020603050405020304" pitchFamily="18" charset="0"/>
              </a:rPr>
              <a:t>thd</a:t>
            </a:r>
            <a:r>
              <a:rPr lang="en-US" sz="1800" dirty="0">
                <a:latin typeface="Times New Roman" panose="02020603050405020304" pitchFamily="18" charset="0"/>
                <a:cs typeface="Times New Roman" panose="02020603050405020304" pitchFamily="18" charset="0"/>
              </a:rPr>
              <a:t> &amp; Intensity next column &lt; </a:t>
            </a:r>
            <a:r>
              <a:rPr lang="en-US" sz="1800" b="1" dirty="0" err="1">
                <a:latin typeface="Times New Roman" panose="02020603050405020304" pitchFamily="18" charset="0"/>
                <a:cs typeface="Times New Roman" panose="02020603050405020304" pitchFamily="18" charset="0"/>
              </a:rPr>
              <a:t>thd</a:t>
            </a:r>
            <a:r>
              <a:rPr lang="en-US" sz="1800" dirty="0">
                <a:latin typeface="Times New Roman" panose="02020603050405020304" pitchFamily="18" charset="0"/>
                <a:cs typeface="Times New Roman" panose="02020603050405020304" pitchFamily="18" charset="0"/>
              </a:rPr>
              <a:t> </a:t>
            </a:r>
            <a:endParaRPr lang="en-US" sz="1800" dirty="0">
              <a:solidFill>
                <a:srgbClr val="00B0F0"/>
              </a:solidFill>
              <a:latin typeface="Times New Roman" panose="02020603050405020304" pitchFamily="18" charset="0"/>
              <a:cs typeface="Times New Roman" panose="02020603050405020304" pitchFamily="18" charset="0"/>
            </a:endParaRPr>
          </a:p>
          <a:p>
            <a:pPr marL="628650" lvl="1" indent="-171450">
              <a:buFont typeface="Arial" panose="020B0604020202020204" pitchFamily="34" charset="0"/>
              <a:buChar char="•"/>
            </a:pPr>
            <a:r>
              <a:rPr lang="en-US" dirty="0">
                <a:solidFill>
                  <a:srgbClr val="00B0F0"/>
                </a:solidFill>
                <a:latin typeface="Times New Roman" panose="02020603050405020304" pitchFamily="18" charset="0"/>
                <a:cs typeface="Times New Roman" panose="02020603050405020304" pitchFamily="18" charset="0"/>
              </a:rPr>
              <a:t>R</a:t>
            </a:r>
            <a:r>
              <a:rPr lang="en-US" sz="1800" dirty="0">
                <a:solidFill>
                  <a:srgbClr val="00B0F0"/>
                </a:solidFill>
                <a:latin typeface="Times New Roman" panose="02020603050405020304" pitchFamily="18" charset="0"/>
                <a:cs typeface="Times New Roman" panose="02020603050405020304" pitchFamily="18" charset="0"/>
              </a:rPr>
              <a:t>ight leaning: </a:t>
            </a:r>
            <a:r>
              <a:rPr lang="en-US" sz="1800" dirty="0">
                <a:latin typeface="Times New Roman" panose="02020603050405020304" pitchFamily="18" charset="0"/>
                <a:cs typeface="Times New Roman" panose="02020603050405020304" pitchFamily="18" charset="0"/>
              </a:rPr>
              <a:t>Intensity previous column &lt; </a:t>
            </a:r>
            <a:r>
              <a:rPr lang="en-US" sz="1800" b="1" dirty="0" err="1">
                <a:latin typeface="Times New Roman" panose="02020603050405020304" pitchFamily="18" charset="0"/>
                <a:cs typeface="Times New Roman" panose="02020603050405020304" pitchFamily="18" charset="0"/>
              </a:rPr>
              <a:t>thd</a:t>
            </a:r>
            <a:r>
              <a:rPr lang="en-US" sz="1800" dirty="0">
                <a:latin typeface="Times New Roman" panose="02020603050405020304" pitchFamily="18" charset="0"/>
                <a:cs typeface="Times New Roman" panose="02020603050405020304" pitchFamily="18" charset="0"/>
              </a:rPr>
              <a:t> &amp; Intensity next column &gt; </a:t>
            </a:r>
            <a:r>
              <a:rPr lang="en-US" sz="1800" b="1" dirty="0" err="1">
                <a:latin typeface="Times New Roman" panose="02020603050405020304" pitchFamily="18" charset="0"/>
                <a:cs typeface="Times New Roman" panose="02020603050405020304" pitchFamily="18" charset="0"/>
              </a:rPr>
              <a:t>thd</a:t>
            </a:r>
            <a:endParaRPr lang="en-US" sz="1800" dirty="0">
              <a:solidFill>
                <a:srgbClr val="00B0F0"/>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FAC4C876-FC4A-C1DE-527C-D1761DBDF43A}"/>
              </a:ext>
            </a:extLst>
          </p:cNvPr>
          <p:cNvSpPr txBox="1"/>
          <p:nvPr/>
        </p:nvSpPr>
        <p:spPr>
          <a:xfrm>
            <a:off x="4452895" y="2789873"/>
            <a:ext cx="1119217" cy="261610"/>
          </a:xfrm>
          <a:prstGeom prst="rect">
            <a:avLst/>
          </a:prstGeom>
          <a:noFill/>
        </p:spPr>
        <p:txBody>
          <a:bodyPr wrap="none" rtlCol="0">
            <a:spAutoFit/>
          </a:bodyPr>
          <a:lstStyle/>
          <a:p>
            <a:r>
              <a:rPr lang="en-US" sz="1100" dirty="0"/>
              <a:t>Leaning position</a:t>
            </a:r>
          </a:p>
        </p:txBody>
      </p:sp>
    </p:spTree>
    <p:extLst>
      <p:ext uri="{BB962C8B-B14F-4D97-AF65-F5344CB8AC3E}">
        <p14:creationId xmlns:p14="http://schemas.microsoft.com/office/powerpoint/2010/main" val="2198482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9553E089-07A1-848F-82B6-F3DFB4AFFB8F}"/>
              </a:ext>
            </a:extLst>
          </p:cNvPr>
          <p:cNvPicPr>
            <a:picLocks noChangeAspect="1"/>
          </p:cNvPicPr>
          <p:nvPr/>
        </p:nvPicPr>
        <p:blipFill>
          <a:blip r:embed="rId2"/>
          <a:stretch>
            <a:fillRect/>
          </a:stretch>
        </p:blipFill>
        <p:spPr>
          <a:xfrm>
            <a:off x="628158" y="3274171"/>
            <a:ext cx="1134096" cy="1832183"/>
          </a:xfrm>
          <a:prstGeom prst="rect">
            <a:avLst/>
          </a:prstGeom>
        </p:spPr>
      </p:pic>
      <p:cxnSp>
        <p:nvCxnSpPr>
          <p:cNvPr id="101" name="Straight Connector 100">
            <a:extLst>
              <a:ext uri="{FF2B5EF4-FFF2-40B4-BE49-F238E27FC236}">
                <a16:creationId xmlns:a16="http://schemas.microsoft.com/office/drawing/2014/main" id="{1311AB10-F950-0D0C-4A19-47E42ACEBA19}"/>
              </a:ext>
            </a:extLst>
          </p:cNvPr>
          <p:cNvCxnSpPr>
            <a:stCxn id="40" idx="0"/>
            <a:endCxn id="44" idx="2"/>
          </p:cNvCxnSpPr>
          <p:nvPr/>
        </p:nvCxnSpPr>
        <p:spPr>
          <a:xfrm>
            <a:off x="1195206" y="3274171"/>
            <a:ext cx="0" cy="183218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406E4A-CEEE-D6DF-8BA3-F999E40E84A2}"/>
              </a:ext>
            </a:extLst>
          </p:cNvPr>
          <p:cNvSpPr>
            <a:spLocks noGrp="1"/>
          </p:cNvSpPr>
          <p:nvPr>
            <p:ph type="title"/>
          </p:nvPr>
        </p:nvSpPr>
        <p:spPr/>
        <p:txBody>
          <a:bodyPr/>
          <a:lstStyle/>
          <a:p>
            <a:r>
              <a:rPr lang="en-US" dirty="0">
                <a:latin typeface="+mn-lt"/>
              </a:rPr>
              <a:t>Finding J/R position</a:t>
            </a:r>
            <a:endParaRPr lang="en-US" dirty="0"/>
          </a:p>
        </p:txBody>
      </p:sp>
      <p:grpSp>
        <p:nvGrpSpPr>
          <p:cNvPr id="30" name="Group 29">
            <a:extLst>
              <a:ext uri="{FF2B5EF4-FFF2-40B4-BE49-F238E27FC236}">
                <a16:creationId xmlns:a16="http://schemas.microsoft.com/office/drawing/2014/main" id="{56C90E76-94B5-E28B-2FB4-A0DF0290433D}"/>
              </a:ext>
            </a:extLst>
          </p:cNvPr>
          <p:cNvGrpSpPr/>
          <p:nvPr/>
        </p:nvGrpSpPr>
        <p:grpSpPr>
          <a:xfrm>
            <a:off x="405669" y="789055"/>
            <a:ext cx="6224675" cy="1002459"/>
            <a:chOff x="3863165" y="789055"/>
            <a:chExt cx="6224675" cy="1002459"/>
          </a:xfrm>
        </p:grpSpPr>
        <p:pic>
          <p:nvPicPr>
            <p:cNvPr id="14" name="Picture 13">
              <a:extLst>
                <a:ext uri="{FF2B5EF4-FFF2-40B4-BE49-F238E27FC236}">
                  <a16:creationId xmlns:a16="http://schemas.microsoft.com/office/drawing/2014/main" id="{57A71F07-DE99-ED8F-3CD7-D73F705E7918}"/>
                </a:ext>
              </a:extLst>
            </p:cNvPr>
            <p:cNvPicPr>
              <a:picLocks noChangeAspect="1"/>
            </p:cNvPicPr>
            <p:nvPr/>
          </p:nvPicPr>
          <p:blipFill>
            <a:blip r:embed="rId3"/>
            <a:srcRect l="1684" t="13647" r="3607" b="39106"/>
            <a:stretch/>
          </p:blipFill>
          <p:spPr>
            <a:xfrm>
              <a:off x="3863166" y="789055"/>
              <a:ext cx="6224674" cy="1002458"/>
            </a:xfrm>
            <a:prstGeom prst="rect">
              <a:avLst/>
            </a:prstGeom>
          </p:spPr>
        </p:pic>
        <p:grpSp>
          <p:nvGrpSpPr>
            <p:cNvPr id="29" name="Group 28">
              <a:extLst>
                <a:ext uri="{FF2B5EF4-FFF2-40B4-BE49-F238E27FC236}">
                  <a16:creationId xmlns:a16="http://schemas.microsoft.com/office/drawing/2014/main" id="{E26DDF3E-B35C-E903-A1B5-C86C98F2FB9D}"/>
                </a:ext>
              </a:extLst>
            </p:cNvPr>
            <p:cNvGrpSpPr/>
            <p:nvPr/>
          </p:nvGrpSpPr>
          <p:grpSpPr>
            <a:xfrm>
              <a:off x="3863165" y="789055"/>
              <a:ext cx="6224675" cy="1002459"/>
              <a:chOff x="3863165" y="789055"/>
              <a:chExt cx="6224675" cy="1002459"/>
            </a:xfrm>
          </p:grpSpPr>
          <p:sp>
            <p:nvSpPr>
              <p:cNvPr id="28" name="Rectangle 27">
                <a:extLst>
                  <a:ext uri="{FF2B5EF4-FFF2-40B4-BE49-F238E27FC236}">
                    <a16:creationId xmlns:a16="http://schemas.microsoft.com/office/drawing/2014/main" id="{11E76AF1-9095-9BD5-99ED-CD81665168BF}"/>
                  </a:ext>
                </a:extLst>
              </p:cNvPr>
              <p:cNvSpPr/>
              <p:nvPr/>
            </p:nvSpPr>
            <p:spPr>
              <a:xfrm>
                <a:off x="3863165" y="789055"/>
                <a:ext cx="6224675" cy="1002457"/>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21" name="Group 20">
                <a:extLst>
                  <a:ext uri="{FF2B5EF4-FFF2-40B4-BE49-F238E27FC236}">
                    <a16:creationId xmlns:a16="http://schemas.microsoft.com/office/drawing/2014/main" id="{F53F4A3E-E05C-188D-68C9-411AD814A384}"/>
                  </a:ext>
                </a:extLst>
              </p:cNvPr>
              <p:cNvGrpSpPr/>
              <p:nvPr/>
            </p:nvGrpSpPr>
            <p:grpSpPr>
              <a:xfrm>
                <a:off x="4011899" y="789055"/>
                <a:ext cx="5886775" cy="1002459"/>
                <a:chOff x="484094" y="1039287"/>
                <a:chExt cx="5886775" cy="1002459"/>
              </a:xfrm>
            </p:grpSpPr>
            <p:sp>
              <p:nvSpPr>
                <p:cNvPr id="23" name="Rectangle 22">
                  <a:extLst>
                    <a:ext uri="{FF2B5EF4-FFF2-40B4-BE49-F238E27FC236}">
                      <a16:creationId xmlns:a16="http://schemas.microsoft.com/office/drawing/2014/main" id="{437DCA60-0913-25F4-C89C-AEC1039CDEC0}"/>
                    </a:ext>
                  </a:extLst>
                </p:cNvPr>
                <p:cNvSpPr/>
                <p:nvPr/>
              </p:nvSpPr>
              <p:spPr>
                <a:xfrm>
                  <a:off x="484094" y="1039289"/>
                  <a:ext cx="5886775" cy="1002457"/>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4027427-5E75-E756-E8E2-A2E7EFAF5E9A}"/>
                    </a:ext>
                  </a:extLst>
                </p:cNvPr>
                <p:cNvSpPr txBox="1"/>
                <p:nvPr/>
              </p:nvSpPr>
              <p:spPr>
                <a:xfrm>
                  <a:off x="2663591" y="1039289"/>
                  <a:ext cx="634469" cy="369332"/>
                </a:xfrm>
                <a:prstGeom prst="rect">
                  <a:avLst/>
                </a:prstGeom>
                <a:noFill/>
              </p:spPr>
              <p:txBody>
                <a:bodyPr wrap="none" rtlCol="0">
                  <a:spAutoFit/>
                </a:bodyPr>
                <a:lstStyle/>
                <a:p>
                  <a:r>
                    <a:rPr lang="en-US">
                      <a:solidFill>
                        <a:srgbClr val="FF0000"/>
                      </a:solidFill>
                    </a:rPr>
                    <a:t>ROI1</a:t>
                  </a:r>
                </a:p>
              </p:txBody>
            </p:sp>
            <p:sp>
              <p:nvSpPr>
                <p:cNvPr id="25" name="TextBox 24">
                  <a:extLst>
                    <a:ext uri="{FF2B5EF4-FFF2-40B4-BE49-F238E27FC236}">
                      <a16:creationId xmlns:a16="http://schemas.microsoft.com/office/drawing/2014/main" id="{AE52C1AD-8838-BB64-3116-6E6C19735D02}"/>
                    </a:ext>
                  </a:extLst>
                </p:cNvPr>
                <p:cNvSpPr txBox="1"/>
                <p:nvPr/>
              </p:nvSpPr>
              <p:spPr>
                <a:xfrm>
                  <a:off x="3275623" y="1039287"/>
                  <a:ext cx="634469" cy="369332"/>
                </a:xfrm>
                <a:prstGeom prst="rect">
                  <a:avLst/>
                </a:prstGeom>
                <a:noFill/>
              </p:spPr>
              <p:txBody>
                <a:bodyPr wrap="none" rtlCol="0">
                  <a:spAutoFit/>
                </a:bodyPr>
                <a:lstStyle/>
                <a:p>
                  <a:r>
                    <a:rPr lang="en-US">
                      <a:solidFill>
                        <a:srgbClr val="00B050"/>
                      </a:solidFill>
                    </a:rPr>
                    <a:t>ROI4</a:t>
                  </a:r>
                </a:p>
              </p:txBody>
            </p:sp>
            <p:sp>
              <p:nvSpPr>
                <p:cNvPr id="26" name="Rectangle 25">
                  <a:extLst>
                    <a:ext uri="{FF2B5EF4-FFF2-40B4-BE49-F238E27FC236}">
                      <a16:creationId xmlns:a16="http://schemas.microsoft.com/office/drawing/2014/main" id="{16ED86BF-9329-6098-5711-FD780CCF6F1C}"/>
                    </a:ext>
                  </a:extLst>
                </p:cNvPr>
                <p:cNvSpPr/>
                <p:nvPr/>
              </p:nvSpPr>
              <p:spPr>
                <a:xfrm>
                  <a:off x="578677" y="1039288"/>
                  <a:ext cx="5688773" cy="1002457"/>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CEE9FA7-387F-D700-B56B-C27A9D02CFD6}"/>
                    </a:ext>
                  </a:extLst>
                </p:cNvPr>
                <p:cNvSpPr txBox="1"/>
                <p:nvPr/>
              </p:nvSpPr>
              <p:spPr>
                <a:xfrm>
                  <a:off x="4004675" y="1039287"/>
                  <a:ext cx="634469" cy="369332"/>
                </a:xfrm>
                <a:prstGeom prst="rect">
                  <a:avLst/>
                </a:prstGeom>
                <a:noFill/>
              </p:spPr>
              <p:txBody>
                <a:bodyPr wrap="none" rtlCol="0">
                  <a:spAutoFit/>
                </a:bodyPr>
                <a:lstStyle/>
                <a:p>
                  <a:r>
                    <a:rPr lang="en-US">
                      <a:solidFill>
                        <a:srgbClr val="FFC000"/>
                      </a:solidFill>
                    </a:rPr>
                    <a:t>ROI5</a:t>
                  </a:r>
                </a:p>
              </p:txBody>
            </p:sp>
          </p:grpSp>
        </p:grpSp>
      </p:grpSp>
      <p:pic>
        <p:nvPicPr>
          <p:cNvPr id="5" name="Picture 4">
            <a:extLst>
              <a:ext uri="{FF2B5EF4-FFF2-40B4-BE49-F238E27FC236}">
                <a16:creationId xmlns:a16="http://schemas.microsoft.com/office/drawing/2014/main" id="{76FDECA6-7115-2ECA-A1B1-86725B3173C9}"/>
              </a:ext>
            </a:extLst>
          </p:cNvPr>
          <p:cNvPicPr>
            <a:picLocks noChangeAspect="1"/>
          </p:cNvPicPr>
          <p:nvPr/>
        </p:nvPicPr>
        <p:blipFill>
          <a:blip r:embed="rId4"/>
          <a:stretch>
            <a:fillRect/>
          </a:stretch>
        </p:blipFill>
        <p:spPr>
          <a:xfrm>
            <a:off x="648984" y="2165486"/>
            <a:ext cx="5688773" cy="1002457"/>
          </a:xfrm>
          <a:prstGeom prst="rect">
            <a:avLst/>
          </a:prstGeom>
        </p:spPr>
      </p:pic>
      <p:grpSp>
        <p:nvGrpSpPr>
          <p:cNvPr id="31" name="Group 30">
            <a:extLst>
              <a:ext uri="{FF2B5EF4-FFF2-40B4-BE49-F238E27FC236}">
                <a16:creationId xmlns:a16="http://schemas.microsoft.com/office/drawing/2014/main" id="{67A4094B-32F1-FD63-9AAF-D9BC70D3A0DE}"/>
              </a:ext>
            </a:extLst>
          </p:cNvPr>
          <p:cNvGrpSpPr/>
          <p:nvPr/>
        </p:nvGrpSpPr>
        <p:grpSpPr>
          <a:xfrm>
            <a:off x="603857" y="5251597"/>
            <a:ext cx="5688773" cy="1002457"/>
            <a:chOff x="554286" y="4357660"/>
            <a:chExt cx="5927442" cy="1386306"/>
          </a:xfrm>
        </p:grpSpPr>
        <p:pic>
          <p:nvPicPr>
            <p:cNvPr id="18" name="Picture 17">
              <a:extLst>
                <a:ext uri="{FF2B5EF4-FFF2-40B4-BE49-F238E27FC236}">
                  <a16:creationId xmlns:a16="http://schemas.microsoft.com/office/drawing/2014/main" id="{2AC0C599-0823-5B5F-FA4A-7826B8D75D6B}"/>
                </a:ext>
              </a:extLst>
            </p:cNvPr>
            <p:cNvPicPr>
              <a:picLocks noChangeAspect="1"/>
            </p:cNvPicPr>
            <p:nvPr/>
          </p:nvPicPr>
          <p:blipFill>
            <a:blip r:embed="rId5"/>
            <a:stretch>
              <a:fillRect/>
            </a:stretch>
          </p:blipFill>
          <p:spPr>
            <a:xfrm>
              <a:off x="554286" y="4357660"/>
              <a:ext cx="5927442" cy="1386306"/>
            </a:xfrm>
            <a:prstGeom prst="rect">
              <a:avLst/>
            </a:prstGeom>
          </p:spPr>
        </p:pic>
        <p:sp>
          <p:nvSpPr>
            <p:cNvPr id="19" name="TextBox 18">
              <a:extLst>
                <a:ext uri="{FF2B5EF4-FFF2-40B4-BE49-F238E27FC236}">
                  <a16:creationId xmlns:a16="http://schemas.microsoft.com/office/drawing/2014/main" id="{202295D8-BFE0-05A0-3CC9-EE904F5EE5E0}"/>
                </a:ext>
              </a:extLst>
            </p:cNvPr>
            <p:cNvSpPr txBox="1"/>
            <p:nvPr/>
          </p:nvSpPr>
          <p:spPr>
            <a:xfrm>
              <a:off x="4867658" y="4445000"/>
              <a:ext cx="690317" cy="369332"/>
            </a:xfrm>
            <a:prstGeom prst="rect">
              <a:avLst/>
            </a:prstGeom>
            <a:noFill/>
          </p:spPr>
          <p:txBody>
            <a:bodyPr wrap="none" rtlCol="0">
              <a:spAutoFit/>
            </a:bodyPr>
            <a:lstStyle/>
            <a:p>
              <a:r>
                <a:rPr lang="en-US" dirty="0">
                  <a:solidFill>
                    <a:srgbClr val="06AFEC"/>
                  </a:solidFill>
                </a:rPr>
                <a:t>ROI6</a:t>
              </a:r>
            </a:p>
          </p:txBody>
        </p:sp>
        <p:sp>
          <p:nvSpPr>
            <p:cNvPr id="20" name="TextBox 19">
              <a:extLst>
                <a:ext uri="{FF2B5EF4-FFF2-40B4-BE49-F238E27FC236}">
                  <a16:creationId xmlns:a16="http://schemas.microsoft.com/office/drawing/2014/main" id="{A06F0684-97B0-10A1-D21C-9CA3464A86D4}"/>
                </a:ext>
              </a:extLst>
            </p:cNvPr>
            <p:cNvSpPr txBox="1"/>
            <p:nvPr/>
          </p:nvSpPr>
          <p:spPr>
            <a:xfrm>
              <a:off x="3518007" y="4578350"/>
              <a:ext cx="690317" cy="369332"/>
            </a:xfrm>
            <a:prstGeom prst="rect">
              <a:avLst/>
            </a:prstGeom>
            <a:noFill/>
          </p:spPr>
          <p:txBody>
            <a:bodyPr wrap="none" rtlCol="0">
              <a:spAutoFit/>
            </a:bodyPr>
            <a:lstStyle/>
            <a:p>
              <a:r>
                <a:rPr lang="en-US" dirty="0">
                  <a:solidFill>
                    <a:srgbClr val="8D69A8"/>
                  </a:solidFill>
                </a:rPr>
                <a:t>ROI7</a:t>
              </a:r>
            </a:p>
          </p:txBody>
        </p:sp>
      </p:grpSp>
      <p:sp>
        <p:nvSpPr>
          <p:cNvPr id="33" name="TextBox 32">
            <a:extLst>
              <a:ext uri="{FF2B5EF4-FFF2-40B4-BE49-F238E27FC236}">
                <a16:creationId xmlns:a16="http://schemas.microsoft.com/office/drawing/2014/main" id="{04DE413A-5FE3-2460-1E12-A2E3E0F9F5D0}"/>
              </a:ext>
            </a:extLst>
          </p:cNvPr>
          <p:cNvSpPr txBox="1"/>
          <p:nvPr/>
        </p:nvSpPr>
        <p:spPr>
          <a:xfrm>
            <a:off x="6684494" y="743252"/>
            <a:ext cx="5460988" cy="523220"/>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Step 1: </a:t>
            </a:r>
            <a:r>
              <a:rPr lang="en-US" sz="1400" dirty="0">
                <a:latin typeface="Times New Roman" panose="02020603050405020304" pitchFamily="18" charset="0"/>
                <a:cs typeface="Times New Roman" panose="02020603050405020304" pitchFamily="18" charset="0"/>
              </a:rPr>
              <a:t>Define </a:t>
            </a:r>
            <a:r>
              <a:rPr lang="en-US" sz="1400" dirty="0">
                <a:solidFill>
                  <a:srgbClr val="00B050"/>
                </a:solidFill>
                <a:latin typeface="Times New Roman" panose="02020603050405020304" pitchFamily="18" charset="0"/>
                <a:cs typeface="Times New Roman" panose="02020603050405020304" pitchFamily="18" charset="0"/>
              </a:rPr>
              <a:t>ROI4</a:t>
            </a:r>
            <a:r>
              <a:rPr lang="en-US" sz="1400" dirty="0">
                <a:latin typeface="Times New Roman" panose="02020603050405020304" pitchFamily="18" charset="0"/>
                <a:cs typeface="Times New Roman" panose="02020603050405020304" pitchFamily="18" charset="0"/>
              </a:rPr>
              <a:t> and </a:t>
            </a:r>
            <a:r>
              <a:rPr lang="en-US" sz="1400" dirty="0">
                <a:solidFill>
                  <a:srgbClr val="FFC000"/>
                </a:solidFill>
                <a:latin typeface="Times New Roman" panose="02020603050405020304" pitchFamily="18" charset="0"/>
                <a:cs typeface="Times New Roman" panose="02020603050405020304" pitchFamily="18" charset="0"/>
              </a:rPr>
              <a:t>ROI5</a:t>
            </a:r>
            <a:r>
              <a:rPr lang="en-US" sz="1400" dirty="0">
                <a:latin typeface="Times New Roman" panose="02020603050405020304" pitchFamily="18" charset="0"/>
                <a:cs typeface="Times New Roman" panose="02020603050405020304" pitchFamily="18" charset="0"/>
              </a:rPr>
              <a:t> based on ROI1 and the "leaning" position information.</a:t>
            </a:r>
          </a:p>
        </p:txBody>
      </p:sp>
      <p:graphicFrame>
        <p:nvGraphicFramePr>
          <p:cNvPr id="34" name="Table 33">
            <a:extLst>
              <a:ext uri="{FF2B5EF4-FFF2-40B4-BE49-F238E27FC236}">
                <a16:creationId xmlns:a16="http://schemas.microsoft.com/office/drawing/2014/main" id="{9094B81C-BDD7-E8B8-042B-8EFDBA9A8890}"/>
              </a:ext>
            </a:extLst>
          </p:cNvPr>
          <p:cNvGraphicFramePr>
            <a:graphicFrameLocks noGrp="1"/>
          </p:cNvGraphicFramePr>
          <p:nvPr>
            <p:extLst>
              <p:ext uri="{D42A27DB-BD31-4B8C-83A1-F6EECF244321}">
                <p14:modId xmlns:p14="http://schemas.microsoft.com/office/powerpoint/2010/main" val="50821804"/>
              </p:ext>
            </p:extLst>
          </p:nvPr>
        </p:nvGraphicFramePr>
        <p:xfrm>
          <a:off x="6779077" y="1371314"/>
          <a:ext cx="2625128" cy="1295400"/>
        </p:xfrm>
        <a:graphic>
          <a:graphicData uri="http://schemas.openxmlformats.org/drawingml/2006/table">
            <a:tbl>
              <a:tblPr firstRow="1" bandRow="1">
                <a:tableStyleId>{5C22544A-7EE6-4342-B048-85BDC9FD1C3A}</a:tableStyleId>
              </a:tblPr>
              <a:tblGrid>
                <a:gridCol w="739087">
                  <a:extLst>
                    <a:ext uri="{9D8B030D-6E8A-4147-A177-3AD203B41FA5}">
                      <a16:colId xmlns:a16="http://schemas.microsoft.com/office/drawing/2014/main" val="116417384"/>
                    </a:ext>
                  </a:extLst>
                </a:gridCol>
                <a:gridCol w="1886041">
                  <a:extLst>
                    <a:ext uri="{9D8B030D-6E8A-4147-A177-3AD203B41FA5}">
                      <a16:colId xmlns:a16="http://schemas.microsoft.com/office/drawing/2014/main" val="3730022786"/>
                    </a:ext>
                  </a:extLst>
                </a:gridCol>
              </a:tblGrid>
              <a:tr h="0">
                <a:tc gridSpan="2">
                  <a:txBody>
                    <a:bodyPr/>
                    <a:lstStyle/>
                    <a:p>
                      <a:pPr algn="ctr"/>
                      <a:r>
                        <a:rPr lang="en-US" sz="1100" b="1">
                          <a:solidFill>
                            <a:srgbClr val="00B050"/>
                          </a:solidFill>
                        </a:rPr>
                        <a:t>ROI4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1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0969748"/>
                  </a:ext>
                </a:extLst>
              </a:tr>
              <a:tr h="0">
                <a:tc>
                  <a:txBody>
                    <a:bodyPr/>
                    <a:lstStyle/>
                    <a:p>
                      <a:r>
                        <a:rPr lang="en-US" sz="1100" b="1">
                          <a:solidFill>
                            <a:schemeClr val="tx1"/>
                          </a:solidFill>
                        </a:rPr>
                        <a:t>x4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dirty="0">
                          <a:solidFill>
                            <a:schemeClr val="tx1"/>
                          </a:solidFill>
                        </a:rPr>
                        <a:t>ROI1.x + leaning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17198"/>
                  </a:ext>
                </a:extLst>
              </a:tr>
              <a:tr h="0">
                <a:tc>
                  <a:txBody>
                    <a:bodyPr/>
                    <a:lstStyle/>
                    <a:p>
                      <a:r>
                        <a:rPr lang="en-US" sz="1100" b="1">
                          <a:solidFill>
                            <a:schemeClr val="tx1"/>
                          </a:solidFill>
                        </a:rPr>
                        <a:t>y4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100" b="1" dirty="0">
                          <a:solidFill>
                            <a:schemeClr val="tx1"/>
                          </a:solidFill>
                        </a:rPr>
                        <a:t>ROI1.y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703662"/>
                  </a:ext>
                </a:extLst>
              </a:tr>
              <a:tr h="0">
                <a:tc>
                  <a:txBody>
                    <a:bodyPr/>
                    <a:lstStyle/>
                    <a:p>
                      <a:r>
                        <a:rPr lang="en-US" sz="1100" b="1">
                          <a:solidFill>
                            <a:schemeClr val="tx1"/>
                          </a:solidFill>
                        </a:rPr>
                        <a:t>width4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a:solidFill>
                            <a:schemeClr val="tx1"/>
                          </a:solidFill>
                        </a:rPr>
                        <a:t>ROI1.width – 2 * leaning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7429466"/>
                  </a:ext>
                </a:extLst>
              </a:tr>
              <a:tr h="0">
                <a:tc>
                  <a:txBody>
                    <a:bodyPr/>
                    <a:lstStyle/>
                    <a:p>
                      <a:r>
                        <a:rPr lang="en-US" sz="1100" b="1">
                          <a:solidFill>
                            <a:schemeClr val="tx1"/>
                          </a:solidFill>
                        </a:rPr>
                        <a:t>height4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dirty="0">
                          <a:solidFill>
                            <a:schemeClr val="tx1"/>
                          </a:solidFill>
                        </a:rPr>
                        <a:t>ROI1.height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9161122"/>
                  </a:ext>
                </a:extLst>
              </a:tr>
            </a:tbl>
          </a:graphicData>
        </a:graphic>
      </p:graphicFrame>
      <p:graphicFrame>
        <p:nvGraphicFramePr>
          <p:cNvPr id="35" name="Table 34">
            <a:extLst>
              <a:ext uri="{FF2B5EF4-FFF2-40B4-BE49-F238E27FC236}">
                <a16:creationId xmlns:a16="http://schemas.microsoft.com/office/drawing/2014/main" id="{00AD28D0-5005-BB3D-93D6-5AC40EF68701}"/>
              </a:ext>
            </a:extLst>
          </p:cNvPr>
          <p:cNvGraphicFramePr>
            <a:graphicFrameLocks noGrp="1"/>
          </p:cNvGraphicFramePr>
          <p:nvPr>
            <p:extLst>
              <p:ext uri="{D42A27DB-BD31-4B8C-83A1-F6EECF244321}">
                <p14:modId xmlns:p14="http://schemas.microsoft.com/office/powerpoint/2010/main" val="2871588416"/>
              </p:ext>
            </p:extLst>
          </p:nvPr>
        </p:nvGraphicFramePr>
        <p:xfrm>
          <a:off x="9507626" y="1371314"/>
          <a:ext cx="2625128" cy="1295400"/>
        </p:xfrm>
        <a:graphic>
          <a:graphicData uri="http://schemas.openxmlformats.org/drawingml/2006/table">
            <a:tbl>
              <a:tblPr firstRow="1" bandRow="1">
                <a:tableStyleId>{5C22544A-7EE6-4342-B048-85BDC9FD1C3A}</a:tableStyleId>
              </a:tblPr>
              <a:tblGrid>
                <a:gridCol w="829828">
                  <a:extLst>
                    <a:ext uri="{9D8B030D-6E8A-4147-A177-3AD203B41FA5}">
                      <a16:colId xmlns:a16="http://schemas.microsoft.com/office/drawing/2014/main" val="116417384"/>
                    </a:ext>
                  </a:extLst>
                </a:gridCol>
                <a:gridCol w="1795300">
                  <a:extLst>
                    <a:ext uri="{9D8B030D-6E8A-4147-A177-3AD203B41FA5}">
                      <a16:colId xmlns:a16="http://schemas.microsoft.com/office/drawing/2014/main" val="3730022786"/>
                    </a:ext>
                  </a:extLst>
                </a:gridCol>
              </a:tblGrid>
              <a:tr h="0">
                <a:tc gridSpan="2">
                  <a:txBody>
                    <a:bodyPr/>
                    <a:lstStyle/>
                    <a:p>
                      <a:pPr algn="ctr"/>
                      <a:r>
                        <a:rPr lang="en-US" sz="1100" b="1">
                          <a:solidFill>
                            <a:srgbClr val="FFC000"/>
                          </a:solidFill>
                        </a:rPr>
                        <a:t>ROI5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1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0969748"/>
                  </a:ext>
                </a:extLst>
              </a:tr>
              <a:tr h="0">
                <a:tc>
                  <a:txBody>
                    <a:bodyPr/>
                    <a:lstStyle/>
                    <a:p>
                      <a:r>
                        <a:rPr lang="en-US" sz="1100" b="1">
                          <a:solidFill>
                            <a:schemeClr val="tx1"/>
                          </a:solidFill>
                        </a:rPr>
                        <a:t>x5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a:solidFill>
                            <a:schemeClr val="tx1"/>
                          </a:solidFill>
                        </a:rPr>
                        <a:t>x4 + JR ROI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17198"/>
                  </a:ext>
                </a:extLst>
              </a:tr>
              <a:tr h="0">
                <a:tc>
                  <a:txBody>
                    <a:bodyPr/>
                    <a:lstStyle/>
                    <a:p>
                      <a:r>
                        <a:rPr lang="en-US" sz="1100" b="1">
                          <a:solidFill>
                            <a:schemeClr val="tx1"/>
                          </a:solidFill>
                        </a:rPr>
                        <a:t>y5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100" b="1">
                          <a:solidFill>
                            <a:schemeClr val="tx1"/>
                          </a:solidFill>
                        </a:rPr>
                        <a:t>y4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703662"/>
                  </a:ext>
                </a:extLst>
              </a:tr>
              <a:tr h="0">
                <a:tc>
                  <a:txBody>
                    <a:bodyPr/>
                    <a:lstStyle/>
                    <a:p>
                      <a:r>
                        <a:rPr lang="en-US" sz="1100" b="1">
                          <a:solidFill>
                            <a:schemeClr val="tx1"/>
                          </a:solidFill>
                        </a:rPr>
                        <a:t>width5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dirty="0">
                          <a:solidFill>
                            <a:schemeClr val="tx1"/>
                          </a:solidFill>
                        </a:rPr>
                        <a:t>width4 – 2 *  JR ROI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7429466"/>
                  </a:ext>
                </a:extLst>
              </a:tr>
              <a:tr h="0">
                <a:tc>
                  <a:txBody>
                    <a:bodyPr/>
                    <a:lstStyle/>
                    <a:p>
                      <a:r>
                        <a:rPr lang="en-US" sz="1100" b="1">
                          <a:solidFill>
                            <a:schemeClr val="tx1"/>
                          </a:solidFill>
                        </a:rPr>
                        <a:t>height5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dirty="0">
                          <a:solidFill>
                            <a:schemeClr val="tx1"/>
                          </a:solidFill>
                        </a:rPr>
                        <a:t>height4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9161122"/>
                  </a:ext>
                </a:extLst>
              </a:tr>
            </a:tbl>
          </a:graphicData>
        </a:graphic>
      </p:graphicFrame>
      <p:sp>
        <p:nvSpPr>
          <p:cNvPr id="37" name="TextBox 36">
            <a:extLst>
              <a:ext uri="{FF2B5EF4-FFF2-40B4-BE49-F238E27FC236}">
                <a16:creationId xmlns:a16="http://schemas.microsoft.com/office/drawing/2014/main" id="{0D477C09-72B6-B2E8-7B1C-1279E4CD36A6}"/>
              </a:ext>
            </a:extLst>
          </p:cNvPr>
          <p:cNvSpPr txBox="1"/>
          <p:nvPr/>
        </p:nvSpPr>
        <p:spPr>
          <a:xfrm>
            <a:off x="6731012" y="2798611"/>
            <a:ext cx="5460988" cy="2462213"/>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Step 2: </a:t>
            </a:r>
            <a:r>
              <a:rPr lang="en-US" sz="1400" dirty="0">
                <a:latin typeface="Times New Roman" panose="02020603050405020304" pitchFamily="18" charset="0"/>
                <a:cs typeface="Times New Roman" panose="02020603050405020304" pitchFamily="18" charset="0"/>
              </a:rPr>
              <a:t>Apply the multilevel Otsu thresholding method to </a:t>
            </a:r>
            <a:r>
              <a:rPr lang="en-US" sz="1400" dirty="0">
                <a:solidFill>
                  <a:srgbClr val="FFC000"/>
                </a:solidFill>
                <a:latin typeface="Times New Roman" panose="02020603050405020304" pitchFamily="18" charset="0"/>
                <a:cs typeface="Times New Roman" panose="02020603050405020304" pitchFamily="18" charset="0"/>
              </a:rPr>
              <a:t>ROI5</a:t>
            </a:r>
            <a:r>
              <a:rPr lang="en-US" sz="1400" dirty="0">
                <a:latin typeface="Times New Roman" panose="02020603050405020304" pitchFamily="18" charset="0"/>
                <a:cs typeface="Times New Roman" panose="02020603050405020304" pitchFamily="18" charset="0"/>
              </a:rPr>
              <a:t> to determine an optimal threshold value. Utilize this threshold to create a binary image from </a:t>
            </a:r>
            <a:r>
              <a:rPr lang="en-US" sz="1400" dirty="0">
                <a:solidFill>
                  <a:srgbClr val="FFC000"/>
                </a:solidFill>
                <a:latin typeface="Times New Roman" panose="02020603050405020304" pitchFamily="18" charset="0"/>
                <a:cs typeface="Times New Roman" panose="02020603050405020304" pitchFamily="18" charset="0"/>
              </a:rPr>
              <a:t>ROI5</a:t>
            </a:r>
            <a:r>
              <a:rPr lang="en-US" sz="1400" dirty="0">
                <a:latin typeface="Times New Roman" panose="02020603050405020304" pitchFamily="18" charset="0"/>
                <a:cs typeface="Times New Roman" panose="02020603050405020304" pitchFamily="18" charset="0"/>
              </a:rPr>
              <a:t>.</a:t>
            </a:r>
          </a:p>
          <a:p>
            <a:r>
              <a:rPr lang="en-US" sz="1400" b="1" dirty="0">
                <a:latin typeface="Times New Roman" panose="02020603050405020304" pitchFamily="18" charset="0"/>
                <a:cs typeface="Times New Roman" panose="02020603050405020304" pitchFamily="18" charset="0"/>
              </a:rPr>
              <a:t>Step 3: </a:t>
            </a:r>
            <a:r>
              <a:rPr lang="en-US" sz="1400" dirty="0">
                <a:latin typeface="Times New Roman" panose="02020603050405020304" pitchFamily="18" charset="0"/>
                <a:cs typeface="Times New Roman" panose="02020603050405020304" pitchFamily="18" charset="0"/>
              </a:rPr>
              <a:t>Identify contours within the binary image. Locate the largest contour to create </a:t>
            </a:r>
            <a:r>
              <a:rPr lang="en-US" sz="1400" dirty="0">
                <a:solidFill>
                  <a:srgbClr val="00B0F0"/>
                </a:solidFill>
                <a:latin typeface="Times New Roman" panose="02020603050405020304" pitchFamily="18" charset="0"/>
                <a:cs typeface="Times New Roman" panose="02020603050405020304" pitchFamily="18" charset="0"/>
              </a:rPr>
              <a:t>ROI6</a:t>
            </a:r>
            <a:r>
              <a:rPr lang="en-US" sz="1400" dirty="0">
                <a:latin typeface="Times New Roman" panose="02020603050405020304" pitchFamily="18" charset="0"/>
                <a:cs typeface="Times New Roman" panose="02020603050405020304" pitchFamily="18" charset="0"/>
              </a:rPr>
              <a:t> and employ moment analysis to calculate its center coordinates.</a:t>
            </a:r>
          </a:p>
          <a:p>
            <a:r>
              <a:rPr lang="en-US" sz="1400" b="1" dirty="0">
                <a:latin typeface="Times New Roman" panose="02020603050405020304" pitchFamily="18" charset="0"/>
                <a:cs typeface="Times New Roman" panose="02020603050405020304" pitchFamily="18" charset="0"/>
              </a:rPr>
              <a:t>Step 4: </a:t>
            </a:r>
            <a:r>
              <a:rPr lang="en-US" sz="1400" dirty="0">
                <a:latin typeface="Times New Roman" panose="02020603050405020304" pitchFamily="18" charset="0"/>
                <a:cs typeface="Times New Roman" panose="02020603050405020304" pitchFamily="18" charset="0"/>
              </a:rPr>
              <a:t>Create </a:t>
            </a:r>
            <a:r>
              <a:rPr lang="en-US" sz="1400" dirty="0">
                <a:solidFill>
                  <a:srgbClr val="7030A0"/>
                </a:solidFill>
                <a:latin typeface="Times New Roman" panose="02020603050405020304" pitchFamily="18" charset="0"/>
                <a:cs typeface="Times New Roman" panose="02020603050405020304" pitchFamily="18" charset="0"/>
              </a:rPr>
              <a:t>ROI7</a:t>
            </a:r>
            <a:r>
              <a:rPr lang="en-US" sz="1400" dirty="0">
                <a:latin typeface="Times New Roman" panose="02020603050405020304" pitchFamily="18" charset="0"/>
                <a:cs typeface="Times New Roman" panose="02020603050405020304" pitchFamily="18" charset="0"/>
              </a:rPr>
              <a:t> centered on the previously identified contour center with a window size of 40 pixels.</a:t>
            </a:r>
          </a:p>
          <a:p>
            <a:r>
              <a:rPr lang="en-US" sz="1400" b="1" dirty="0">
                <a:latin typeface="Times New Roman" panose="02020603050405020304" pitchFamily="18" charset="0"/>
                <a:cs typeface="Times New Roman" panose="02020603050405020304" pitchFamily="18" charset="0"/>
              </a:rPr>
              <a:t>Step 5: </a:t>
            </a:r>
            <a:r>
              <a:rPr lang="en-US" sz="1400" dirty="0">
                <a:latin typeface="Times New Roman" panose="02020603050405020304" pitchFamily="18" charset="0"/>
                <a:cs typeface="Times New Roman" panose="02020603050405020304" pitchFamily="18" charset="0"/>
              </a:rPr>
              <a:t>Perform horizontal projection on </a:t>
            </a:r>
            <a:r>
              <a:rPr lang="en-US" sz="1400" dirty="0">
                <a:solidFill>
                  <a:srgbClr val="7030A0"/>
                </a:solidFill>
                <a:latin typeface="Times New Roman" panose="02020603050405020304" pitchFamily="18" charset="0"/>
                <a:cs typeface="Times New Roman" panose="02020603050405020304" pitchFamily="18" charset="0"/>
              </a:rPr>
              <a:t>ROI7</a:t>
            </a:r>
            <a:r>
              <a:rPr lang="en-US" sz="1400" dirty="0">
                <a:latin typeface="Times New Roman" panose="02020603050405020304" pitchFamily="18" charset="0"/>
                <a:cs typeface="Times New Roman" panose="02020603050405020304" pitchFamily="18" charset="0"/>
              </a:rPr>
              <a:t>. Identify the position where the projected value falls below half the window size 20. Additionally, locate the position with a projected value of zero (0).</a:t>
            </a:r>
          </a:p>
        </p:txBody>
      </p:sp>
      <p:sp>
        <p:nvSpPr>
          <p:cNvPr id="40" name="Rectangle 39">
            <a:extLst>
              <a:ext uri="{FF2B5EF4-FFF2-40B4-BE49-F238E27FC236}">
                <a16:creationId xmlns:a16="http://schemas.microsoft.com/office/drawing/2014/main" id="{7BCDAF3D-BC89-9C98-9847-9C2256016710}"/>
              </a:ext>
            </a:extLst>
          </p:cNvPr>
          <p:cNvSpPr/>
          <p:nvPr/>
        </p:nvSpPr>
        <p:spPr>
          <a:xfrm>
            <a:off x="628158" y="3274171"/>
            <a:ext cx="1134096" cy="1832183"/>
          </a:xfrm>
          <a:prstGeom prst="rect">
            <a:avLst/>
          </a:prstGeom>
          <a:noFill/>
          <a:ln>
            <a:solidFill>
              <a:srgbClr val="8159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FA67572-7500-249A-5F53-CCADF1A3D741}"/>
              </a:ext>
            </a:extLst>
          </p:cNvPr>
          <p:cNvSpPr/>
          <p:nvPr/>
        </p:nvSpPr>
        <p:spPr>
          <a:xfrm>
            <a:off x="1149486" y="4153697"/>
            <a:ext cx="91440" cy="9144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38FD3707-8A16-45E9-46B2-7232B23AF751}"/>
              </a:ext>
            </a:extLst>
          </p:cNvPr>
          <p:cNvSpPr txBox="1"/>
          <p:nvPr/>
        </p:nvSpPr>
        <p:spPr>
          <a:xfrm>
            <a:off x="561841" y="3999808"/>
            <a:ext cx="653962" cy="307777"/>
          </a:xfrm>
          <a:prstGeom prst="rect">
            <a:avLst/>
          </a:prstGeom>
          <a:noFill/>
        </p:spPr>
        <p:txBody>
          <a:bodyPr wrap="none" rtlCol="0">
            <a:spAutoFit/>
          </a:bodyPr>
          <a:lstStyle/>
          <a:p>
            <a:r>
              <a:rPr lang="en-US" sz="1400" dirty="0"/>
              <a:t>center</a:t>
            </a:r>
            <a:endParaRPr lang="en-US" dirty="0"/>
          </a:p>
        </p:txBody>
      </p:sp>
      <p:pic>
        <p:nvPicPr>
          <p:cNvPr id="52" name="Picture 51">
            <a:extLst>
              <a:ext uri="{FF2B5EF4-FFF2-40B4-BE49-F238E27FC236}">
                <a16:creationId xmlns:a16="http://schemas.microsoft.com/office/drawing/2014/main" id="{CF3DBC80-FBE2-DB98-09B3-C7F6D3104287}"/>
              </a:ext>
            </a:extLst>
          </p:cNvPr>
          <p:cNvPicPr>
            <a:picLocks noChangeAspect="1"/>
          </p:cNvPicPr>
          <p:nvPr/>
        </p:nvPicPr>
        <p:blipFill>
          <a:blip r:embed="rId6"/>
          <a:stretch>
            <a:fillRect/>
          </a:stretch>
        </p:blipFill>
        <p:spPr>
          <a:xfrm>
            <a:off x="1911120" y="3274170"/>
            <a:ext cx="45719" cy="1832184"/>
          </a:xfrm>
          <a:prstGeom prst="rect">
            <a:avLst/>
          </a:prstGeom>
        </p:spPr>
      </p:pic>
      <p:sp>
        <p:nvSpPr>
          <p:cNvPr id="53" name="Rectangle 52">
            <a:extLst>
              <a:ext uri="{FF2B5EF4-FFF2-40B4-BE49-F238E27FC236}">
                <a16:creationId xmlns:a16="http://schemas.microsoft.com/office/drawing/2014/main" id="{F56061D5-2DD9-37BD-4862-4C2FAF955719}"/>
              </a:ext>
            </a:extLst>
          </p:cNvPr>
          <p:cNvSpPr/>
          <p:nvPr/>
        </p:nvSpPr>
        <p:spPr>
          <a:xfrm>
            <a:off x="1911120" y="3274171"/>
            <a:ext cx="45719" cy="183218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71" name="Group 70">
            <a:extLst>
              <a:ext uri="{FF2B5EF4-FFF2-40B4-BE49-F238E27FC236}">
                <a16:creationId xmlns:a16="http://schemas.microsoft.com/office/drawing/2014/main" id="{8E3050A1-6E5C-40F0-7F84-B2FC7C5C5CCA}"/>
              </a:ext>
            </a:extLst>
          </p:cNvPr>
          <p:cNvGrpSpPr/>
          <p:nvPr/>
        </p:nvGrpSpPr>
        <p:grpSpPr>
          <a:xfrm>
            <a:off x="2733900" y="3362213"/>
            <a:ext cx="2365212" cy="1520835"/>
            <a:chOff x="3675905" y="1065381"/>
            <a:chExt cx="5048200" cy="4046367"/>
          </a:xfrm>
        </p:grpSpPr>
        <p:pic>
          <p:nvPicPr>
            <p:cNvPr id="72" name="Picture 71">
              <a:extLst>
                <a:ext uri="{FF2B5EF4-FFF2-40B4-BE49-F238E27FC236}">
                  <a16:creationId xmlns:a16="http://schemas.microsoft.com/office/drawing/2014/main" id="{B8BCDD93-20C8-CE80-1852-4B7B1A7C26D0}"/>
                </a:ext>
              </a:extLst>
            </p:cNvPr>
            <p:cNvPicPr>
              <a:picLocks noChangeAspect="1"/>
            </p:cNvPicPr>
            <p:nvPr/>
          </p:nvPicPr>
          <p:blipFill>
            <a:blip r:embed="rId7"/>
            <a:srcRect b="42881"/>
            <a:stretch/>
          </p:blipFill>
          <p:spPr>
            <a:xfrm>
              <a:off x="3675905" y="1899086"/>
              <a:ext cx="4353111" cy="3189191"/>
            </a:xfrm>
            <a:prstGeom prst="rect">
              <a:avLst/>
            </a:prstGeom>
          </p:spPr>
        </p:pic>
        <p:cxnSp>
          <p:nvCxnSpPr>
            <p:cNvPr id="73" name="Straight Arrow Connector 72">
              <a:extLst>
                <a:ext uri="{FF2B5EF4-FFF2-40B4-BE49-F238E27FC236}">
                  <a16:creationId xmlns:a16="http://schemas.microsoft.com/office/drawing/2014/main" id="{09F9D421-5A02-9952-C046-01C11DD3DDE0}"/>
                </a:ext>
              </a:extLst>
            </p:cNvPr>
            <p:cNvCxnSpPr/>
            <p:nvPr/>
          </p:nvCxnSpPr>
          <p:spPr>
            <a:xfrm>
              <a:off x="3680668" y="5111748"/>
              <a:ext cx="50434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6D0DA7AF-5346-39F2-37CD-220181C662B3}"/>
                </a:ext>
              </a:extLst>
            </p:cNvPr>
            <p:cNvSpPr/>
            <p:nvPr/>
          </p:nvSpPr>
          <p:spPr>
            <a:xfrm>
              <a:off x="3697287" y="2946459"/>
              <a:ext cx="95881" cy="261093"/>
            </a:xfrm>
            <a:prstGeom prst="rect">
              <a:avLst/>
            </a:prstGeom>
            <a:solidFill>
              <a:schemeClr val="bg1"/>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128E07CF-AE86-C389-A648-859824C19F2E}"/>
                </a:ext>
              </a:extLst>
            </p:cNvPr>
            <p:cNvCxnSpPr>
              <a:cxnSpLocks/>
            </p:cNvCxnSpPr>
            <p:nvPr/>
          </p:nvCxnSpPr>
          <p:spPr>
            <a:xfrm flipH="1">
              <a:off x="3697287" y="3175280"/>
              <a:ext cx="95881" cy="1409417"/>
            </a:xfrm>
            <a:prstGeom prst="line">
              <a:avLst/>
            </a:prstGeom>
            <a:ln w="9525">
              <a:solidFill>
                <a:srgbClr val="3C3CFF"/>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050CC5B-C590-7ED1-781D-F0E7A7A72BC4}"/>
                </a:ext>
              </a:extLst>
            </p:cNvPr>
            <p:cNvCxnSpPr>
              <a:cxnSpLocks/>
            </p:cNvCxnSpPr>
            <p:nvPr/>
          </p:nvCxnSpPr>
          <p:spPr>
            <a:xfrm flipV="1">
              <a:off x="3679926" y="1065381"/>
              <a:ext cx="0" cy="40463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78" name="Straight Arrow Connector 77">
            <a:extLst>
              <a:ext uri="{FF2B5EF4-FFF2-40B4-BE49-F238E27FC236}">
                <a16:creationId xmlns:a16="http://schemas.microsoft.com/office/drawing/2014/main" id="{F5F35582-8D63-8676-44AD-896FB2D7C021}"/>
              </a:ext>
            </a:extLst>
          </p:cNvPr>
          <p:cNvCxnSpPr/>
          <p:nvPr/>
        </p:nvCxnSpPr>
        <p:spPr>
          <a:xfrm>
            <a:off x="628158" y="4684955"/>
            <a:ext cx="113409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CA110D1F-EFC1-99C6-16C7-B5B2444E7CF8}"/>
              </a:ext>
            </a:extLst>
          </p:cNvPr>
          <p:cNvSpPr txBox="1"/>
          <p:nvPr/>
        </p:nvSpPr>
        <p:spPr>
          <a:xfrm>
            <a:off x="698441" y="4436425"/>
            <a:ext cx="993529" cy="276999"/>
          </a:xfrm>
          <a:prstGeom prst="rect">
            <a:avLst/>
          </a:prstGeom>
          <a:noFill/>
        </p:spPr>
        <p:txBody>
          <a:bodyPr wrap="square">
            <a:spAutoFit/>
          </a:bodyPr>
          <a:lstStyle/>
          <a:p>
            <a:pPr algn="ctr"/>
            <a:r>
              <a:rPr lang="en-US" sz="1200" dirty="0">
                <a:latin typeface="Times New Roman" panose="02020603050405020304" pitchFamily="18" charset="0"/>
                <a:cs typeface="Times New Roman" panose="02020603050405020304" pitchFamily="18" charset="0"/>
              </a:rPr>
              <a:t>window size </a:t>
            </a:r>
          </a:p>
        </p:txBody>
      </p:sp>
      <p:sp>
        <p:nvSpPr>
          <p:cNvPr id="81" name="TextBox 80">
            <a:extLst>
              <a:ext uri="{FF2B5EF4-FFF2-40B4-BE49-F238E27FC236}">
                <a16:creationId xmlns:a16="http://schemas.microsoft.com/office/drawing/2014/main" id="{0CF3A271-0783-A202-1907-6CD5A8B94CC3}"/>
              </a:ext>
            </a:extLst>
          </p:cNvPr>
          <p:cNvSpPr txBox="1"/>
          <p:nvPr/>
        </p:nvSpPr>
        <p:spPr>
          <a:xfrm>
            <a:off x="1956839" y="3999808"/>
            <a:ext cx="993529" cy="276999"/>
          </a:xfrm>
          <a:prstGeom prst="rect">
            <a:avLst/>
          </a:prstGeom>
          <a:noFill/>
        </p:spPr>
        <p:txBody>
          <a:bodyPr wrap="square">
            <a:spAutoFit/>
          </a:bodyPr>
          <a:lstStyle/>
          <a:p>
            <a:pPr algn="ctr"/>
            <a:r>
              <a:rPr lang="en-US" sz="1200" dirty="0" err="1">
                <a:latin typeface="Times New Roman" panose="02020603050405020304" pitchFamily="18" charset="0"/>
                <a:cs typeface="Times New Roman" panose="02020603050405020304" pitchFamily="18" charset="0"/>
              </a:rPr>
              <a:t>wdSize</a:t>
            </a:r>
            <a:endParaRPr lang="en-US" sz="1200" dirty="0">
              <a:latin typeface="Times New Roman" panose="02020603050405020304" pitchFamily="18" charset="0"/>
              <a:cs typeface="Times New Roman" panose="02020603050405020304" pitchFamily="18" charset="0"/>
            </a:endParaRPr>
          </a:p>
        </p:txBody>
      </p:sp>
      <p:cxnSp>
        <p:nvCxnSpPr>
          <p:cNvPr id="83" name="Straight Connector 82">
            <a:extLst>
              <a:ext uri="{FF2B5EF4-FFF2-40B4-BE49-F238E27FC236}">
                <a16:creationId xmlns:a16="http://schemas.microsoft.com/office/drawing/2014/main" id="{A84CDA7D-BC09-4A28-30C6-85A3074ECC06}"/>
              </a:ext>
            </a:extLst>
          </p:cNvPr>
          <p:cNvCxnSpPr/>
          <p:nvPr/>
        </p:nvCxnSpPr>
        <p:spPr>
          <a:xfrm>
            <a:off x="2743918" y="4546351"/>
            <a:ext cx="2031411" cy="0"/>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84" name="TextBox 83">
            <a:extLst>
              <a:ext uri="{FF2B5EF4-FFF2-40B4-BE49-F238E27FC236}">
                <a16:creationId xmlns:a16="http://schemas.microsoft.com/office/drawing/2014/main" id="{6AD9308C-02BD-96F0-19E2-B38D38B85783}"/>
              </a:ext>
            </a:extLst>
          </p:cNvPr>
          <p:cNvSpPr txBox="1"/>
          <p:nvPr/>
        </p:nvSpPr>
        <p:spPr>
          <a:xfrm>
            <a:off x="1879858" y="4372613"/>
            <a:ext cx="993529" cy="276999"/>
          </a:xfrm>
          <a:prstGeom prst="rect">
            <a:avLst/>
          </a:prstGeom>
          <a:noFill/>
        </p:spPr>
        <p:txBody>
          <a:bodyPr wrap="square">
            <a:spAutoFit/>
          </a:bodyPr>
          <a:lstStyle/>
          <a:p>
            <a:pPr algn="ctr"/>
            <a:r>
              <a:rPr lang="en-US" sz="1200" dirty="0" err="1">
                <a:latin typeface="Times New Roman" panose="02020603050405020304" pitchFamily="18" charset="0"/>
                <a:cs typeface="Times New Roman" panose="02020603050405020304" pitchFamily="18" charset="0"/>
              </a:rPr>
              <a:t>wdSize</a:t>
            </a:r>
            <a:r>
              <a:rPr lang="en-US" sz="1200" dirty="0">
                <a:latin typeface="Times New Roman" panose="02020603050405020304" pitchFamily="18" charset="0"/>
                <a:cs typeface="Times New Roman" panose="02020603050405020304" pitchFamily="18" charset="0"/>
              </a:rPr>
              <a:t>/2</a:t>
            </a:r>
          </a:p>
        </p:txBody>
      </p:sp>
      <p:cxnSp>
        <p:nvCxnSpPr>
          <p:cNvPr id="85" name="Straight Arrow Connector 84">
            <a:extLst>
              <a:ext uri="{FF2B5EF4-FFF2-40B4-BE49-F238E27FC236}">
                <a16:creationId xmlns:a16="http://schemas.microsoft.com/office/drawing/2014/main" id="{57C4FA94-2C80-0F2A-2CAF-F8F4EE2F0C2F}"/>
              </a:ext>
            </a:extLst>
          </p:cNvPr>
          <p:cNvCxnSpPr>
            <a:cxnSpLocks/>
          </p:cNvCxnSpPr>
          <p:nvPr/>
        </p:nvCxnSpPr>
        <p:spPr>
          <a:xfrm flipV="1">
            <a:off x="2016646" y="4622936"/>
            <a:ext cx="0" cy="4834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A3025DC-3BB9-1A0F-820E-E51670A52DE5}"/>
              </a:ext>
            </a:extLst>
          </p:cNvPr>
          <p:cNvSpPr txBox="1"/>
          <p:nvPr/>
        </p:nvSpPr>
        <p:spPr>
          <a:xfrm>
            <a:off x="4440676" y="4891870"/>
            <a:ext cx="993529" cy="276999"/>
          </a:xfrm>
          <a:prstGeom prst="rect">
            <a:avLst/>
          </a:prstGeom>
          <a:noFill/>
        </p:spPr>
        <p:txBody>
          <a:bodyPr wrap="square">
            <a:spAutoFit/>
          </a:bodyPr>
          <a:lstStyle/>
          <a:p>
            <a:pPr algn="ctr"/>
            <a:r>
              <a:rPr lang="en-US" sz="1200" dirty="0">
                <a:latin typeface="Times New Roman" panose="02020603050405020304" pitchFamily="18" charset="0"/>
                <a:cs typeface="Times New Roman" panose="02020603050405020304" pitchFamily="18" charset="0"/>
              </a:rPr>
              <a:t>y-Axis</a:t>
            </a:r>
          </a:p>
        </p:txBody>
      </p:sp>
      <p:sp>
        <p:nvSpPr>
          <p:cNvPr id="88" name="TextBox 87">
            <a:extLst>
              <a:ext uri="{FF2B5EF4-FFF2-40B4-BE49-F238E27FC236}">
                <a16:creationId xmlns:a16="http://schemas.microsoft.com/office/drawing/2014/main" id="{39FA18DA-AD00-E1B5-3847-56993728B09D}"/>
              </a:ext>
            </a:extLst>
          </p:cNvPr>
          <p:cNvSpPr txBox="1"/>
          <p:nvPr/>
        </p:nvSpPr>
        <p:spPr>
          <a:xfrm rot="16200000">
            <a:off x="1600582" y="4760656"/>
            <a:ext cx="993529" cy="276999"/>
          </a:xfrm>
          <a:prstGeom prst="rect">
            <a:avLst/>
          </a:prstGeom>
          <a:noFill/>
        </p:spPr>
        <p:txBody>
          <a:bodyPr wrap="square">
            <a:spAutoFit/>
          </a:bodyPr>
          <a:lstStyle/>
          <a:p>
            <a:pPr algn="ctr"/>
            <a:r>
              <a:rPr lang="en-US" sz="1200" dirty="0">
                <a:latin typeface="Times New Roman" panose="02020603050405020304" pitchFamily="18" charset="0"/>
                <a:cs typeface="Times New Roman" panose="02020603050405020304" pitchFamily="18" charset="0"/>
              </a:rPr>
              <a:t>y-Axis</a:t>
            </a:r>
          </a:p>
        </p:txBody>
      </p:sp>
      <p:cxnSp>
        <p:nvCxnSpPr>
          <p:cNvPr id="90" name="Straight Arrow Connector 89">
            <a:extLst>
              <a:ext uri="{FF2B5EF4-FFF2-40B4-BE49-F238E27FC236}">
                <a16:creationId xmlns:a16="http://schemas.microsoft.com/office/drawing/2014/main" id="{40DC5455-45BD-99D7-9423-9B4EBBF9468E}"/>
              </a:ext>
            </a:extLst>
          </p:cNvPr>
          <p:cNvCxnSpPr>
            <a:cxnSpLocks/>
          </p:cNvCxnSpPr>
          <p:nvPr/>
        </p:nvCxnSpPr>
        <p:spPr>
          <a:xfrm flipH="1">
            <a:off x="4709337" y="4033027"/>
            <a:ext cx="410485" cy="505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6FBC14BA-7EE2-A49A-1580-1C67B08AA6C6}"/>
              </a:ext>
            </a:extLst>
          </p:cNvPr>
          <p:cNvSpPr txBox="1"/>
          <p:nvPr/>
        </p:nvSpPr>
        <p:spPr>
          <a:xfrm>
            <a:off x="4937440" y="3740150"/>
            <a:ext cx="993529" cy="276999"/>
          </a:xfrm>
          <a:prstGeom prst="rect">
            <a:avLst/>
          </a:prstGeom>
          <a:noFill/>
        </p:spPr>
        <p:txBody>
          <a:bodyPr wrap="square">
            <a:spAutoFit/>
          </a:bodyPr>
          <a:lstStyle/>
          <a:p>
            <a:pPr algn="ctr"/>
            <a:r>
              <a:rPr lang="en-US" sz="1200" dirty="0">
                <a:latin typeface="Times New Roman" panose="02020603050405020304" pitchFamily="18" charset="0"/>
                <a:cs typeface="Times New Roman" panose="02020603050405020304" pitchFamily="18" charset="0"/>
              </a:rPr>
              <a:t>JR Top</a:t>
            </a:r>
          </a:p>
        </p:txBody>
      </p:sp>
      <p:sp>
        <p:nvSpPr>
          <p:cNvPr id="94" name="TextBox 93">
            <a:extLst>
              <a:ext uri="{FF2B5EF4-FFF2-40B4-BE49-F238E27FC236}">
                <a16:creationId xmlns:a16="http://schemas.microsoft.com/office/drawing/2014/main" id="{92655C18-31FC-5BB2-DDCC-B261A4091CBD}"/>
              </a:ext>
            </a:extLst>
          </p:cNvPr>
          <p:cNvSpPr txBox="1"/>
          <p:nvPr/>
        </p:nvSpPr>
        <p:spPr>
          <a:xfrm>
            <a:off x="2951480" y="3722809"/>
            <a:ext cx="993529" cy="276999"/>
          </a:xfrm>
          <a:prstGeom prst="rect">
            <a:avLst/>
          </a:prstGeom>
          <a:noFill/>
        </p:spPr>
        <p:txBody>
          <a:bodyPr wrap="square">
            <a:spAutoFit/>
          </a:bodyPr>
          <a:lstStyle/>
          <a:p>
            <a:pPr algn="ctr"/>
            <a:r>
              <a:rPr lang="en-US" sz="1200" dirty="0">
                <a:latin typeface="Times New Roman" panose="02020603050405020304" pitchFamily="18" charset="0"/>
                <a:cs typeface="Times New Roman" panose="02020603050405020304" pitchFamily="18" charset="0"/>
              </a:rPr>
              <a:t>JR Bottom</a:t>
            </a:r>
          </a:p>
        </p:txBody>
      </p:sp>
      <p:cxnSp>
        <p:nvCxnSpPr>
          <p:cNvPr id="95" name="Straight Arrow Connector 94">
            <a:extLst>
              <a:ext uri="{FF2B5EF4-FFF2-40B4-BE49-F238E27FC236}">
                <a16:creationId xmlns:a16="http://schemas.microsoft.com/office/drawing/2014/main" id="{E9ED5466-8E04-0CEF-6A19-DF96F3CBB6D7}"/>
              </a:ext>
            </a:extLst>
          </p:cNvPr>
          <p:cNvCxnSpPr>
            <a:cxnSpLocks/>
          </p:cNvCxnSpPr>
          <p:nvPr/>
        </p:nvCxnSpPr>
        <p:spPr>
          <a:xfrm flipH="1">
            <a:off x="2797187" y="3974593"/>
            <a:ext cx="488562" cy="536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295FA205-5E56-EAAB-CAD5-8E1D14713D39}"/>
              </a:ext>
            </a:extLst>
          </p:cNvPr>
          <p:cNvSpPr/>
          <p:nvPr/>
        </p:nvSpPr>
        <p:spPr>
          <a:xfrm>
            <a:off x="1035119" y="2263636"/>
            <a:ext cx="4895850" cy="44739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3" name="Rectangle 42">
            <a:extLst>
              <a:ext uri="{FF2B5EF4-FFF2-40B4-BE49-F238E27FC236}">
                <a16:creationId xmlns:a16="http://schemas.microsoft.com/office/drawing/2014/main" id="{546EFCDC-AD68-781A-626D-9606DD715EF4}"/>
              </a:ext>
            </a:extLst>
          </p:cNvPr>
          <p:cNvSpPr/>
          <p:nvPr/>
        </p:nvSpPr>
        <p:spPr>
          <a:xfrm>
            <a:off x="3388045" y="2258874"/>
            <a:ext cx="210650" cy="45501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8" name="Oval 97">
            <a:extLst>
              <a:ext uri="{FF2B5EF4-FFF2-40B4-BE49-F238E27FC236}">
                <a16:creationId xmlns:a16="http://schemas.microsoft.com/office/drawing/2014/main" id="{1F3BFA67-50A5-3079-9687-6EF3CE4BBDF0}"/>
              </a:ext>
            </a:extLst>
          </p:cNvPr>
          <p:cNvSpPr/>
          <p:nvPr/>
        </p:nvSpPr>
        <p:spPr>
          <a:xfrm>
            <a:off x="3443080" y="2441375"/>
            <a:ext cx="91440" cy="9144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21561004-D96C-0F53-DB54-C04C7E3CA45B}"/>
              </a:ext>
            </a:extLst>
          </p:cNvPr>
          <p:cNvSpPr/>
          <p:nvPr/>
        </p:nvSpPr>
        <p:spPr>
          <a:xfrm>
            <a:off x="1168538" y="3459233"/>
            <a:ext cx="45720" cy="4572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63625CD3-6D83-5450-80E8-8E6EBB03D181}"/>
              </a:ext>
            </a:extLst>
          </p:cNvPr>
          <p:cNvSpPr/>
          <p:nvPr/>
        </p:nvSpPr>
        <p:spPr>
          <a:xfrm>
            <a:off x="1169943" y="5007509"/>
            <a:ext cx="45720" cy="4572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40FD8ACB-C1EB-CF67-3548-22BAFC7C092C}"/>
              </a:ext>
            </a:extLst>
          </p:cNvPr>
          <p:cNvSpPr txBox="1"/>
          <p:nvPr/>
        </p:nvSpPr>
        <p:spPr>
          <a:xfrm>
            <a:off x="-219458" y="4611432"/>
            <a:ext cx="993529" cy="230832"/>
          </a:xfrm>
          <a:prstGeom prst="rect">
            <a:avLst/>
          </a:prstGeom>
          <a:noFill/>
        </p:spPr>
        <p:txBody>
          <a:bodyPr wrap="square">
            <a:spAutoFit/>
          </a:bodyPr>
          <a:lstStyle/>
          <a:p>
            <a:pPr algn="ctr"/>
            <a:r>
              <a:rPr lang="en-US" sz="900" dirty="0">
                <a:latin typeface="Times New Roman" panose="02020603050405020304" pitchFamily="18" charset="0"/>
                <a:cs typeface="Times New Roman" panose="02020603050405020304" pitchFamily="18" charset="0"/>
              </a:rPr>
              <a:t>JR Bottom</a:t>
            </a:r>
          </a:p>
        </p:txBody>
      </p:sp>
      <p:cxnSp>
        <p:nvCxnSpPr>
          <p:cNvPr id="106" name="Straight Arrow Connector 105">
            <a:extLst>
              <a:ext uri="{FF2B5EF4-FFF2-40B4-BE49-F238E27FC236}">
                <a16:creationId xmlns:a16="http://schemas.microsoft.com/office/drawing/2014/main" id="{3964A0E2-BE4C-1583-C8E3-871C900EAA32}"/>
              </a:ext>
            </a:extLst>
          </p:cNvPr>
          <p:cNvCxnSpPr>
            <a:cxnSpLocks/>
            <a:stCxn id="105" idx="2"/>
          </p:cNvCxnSpPr>
          <p:nvPr/>
        </p:nvCxnSpPr>
        <p:spPr>
          <a:xfrm>
            <a:off x="277307" y="4842264"/>
            <a:ext cx="860640" cy="175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AEA14811-946F-8ABC-265B-9F8B03C45E94}"/>
              </a:ext>
            </a:extLst>
          </p:cNvPr>
          <p:cNvSpPr txBox="1"/>
          <p:nvPr/>
        </p:nvSpPr>
        <p:spPr>
          <a:xfrm>
            <a:off x="-224521" y="3079229"/>
            <a:ext cx="993529" cy="230832"/>
          </a:xfrm>
          <a:prstGeom prst="rect">
            <a:avLst/>
          </a:prstGeom>
          <a:noFill/>
        </p:spPr>
        <p:txBody>
          <a:bodyPr wrap="square">
            <a:spAutoFit/>
          </a:bodyPr>
          <a:lstStyle/>
          <a:p>
            <a:pPr algn="ctr"/>
            <a:r>
              <a:rPr lang="en-US" sz="900" dirty="0">
                <a:latin typeface="Times New Roman" panose="02020603050405020304" pitchFamily="18" charset="0"/>
                <a:cs typeface="Times New Roman" panose="02020603050405020304" pitchFamily="18" charset="0"/>
              </a:rPr>
              <a:t>JR Top</a:t>
            </a:r>
          </a:p>
        </p:txBody>
      </p:sp>
      <p:cxnSp>
        <p:nvCxnSpPr>
          <p:cNvPr id="111" name="Straight Arrow Connector 110">
            <a:extLst>
              <a:ext uri="{FF2B5EF4-FFF2-40B4-BE49-F238E27FC236}">
                <a16:creationId xmlns:a16="http://schemas.microsoft.com/office/drawing/2014/main" id="{4026D6A0-E4EC-E0F0-0907-3468E8DB47A7}"/>
              </a:ext>
            </a:extLst>
          </p:cNvPr>
          <p:cNvCxnSpPr>
            <a:cxnSpLocks/>
            <a:stCxn id="110" idx="2"/>
          </p:cNvCxnSpPr>
          <p:nvPr/>
        </p:nvCxnSpPr>
        <p:spPr>
          <a:xfrm>
            <a:off x="272244" y="3310061"/>
            <a:ext cx="860640" cy="175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921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20521-6338-1E02-2D7E-6E1E5A6F36E0}"/>
              </a:ext>
            </a:extLst>
          </p:cNvPr>
          <p:cNvSpPr>
            <a:spLocks noGrp="1"/>
          </p:cNvSpPr>
          <p:nvPr>
            <p:ph type="title"/>
          </p:nvPr>
        </p:nvSpPr>
        <p:spPr>
          <a:xfrm>
            <a:off x="335360" y="145499"/>
            <a:ext cx="10436473" cy="369524"/>
          </a:xfrm>
        </p:spPr>
        <p:txBody>
          <a:bodyPr/>
          <a:lstStyle/>
          <a:p>
            <a:r>
              <a:rPr lang="en-US" sz="2000" dirty="0"/>
              <a:t>Finding Cathode Line Position (Auto - </a:t>
            </a:r>
            <a:r>
              <a:rPr lang="en-US" sz="2000" i="0" u="none" strike="noStrike" baseline="0" dirty="0">
                <a:cs typeface="Times New Roman" panose="02020603050405020304" pitchFamily="18" charset="0"/>
              </a:rPr>
              <a:t>Dijkstra-like algorithm)</a:t>
            </a:r>
            <a:endParaRPr lang="en-US" sz="2000" dirty="0"/>
          </a:p>
        </p:txBody>
      </p:sp>
      <p:pic>
        <p:nvPicPr>
          <p:cNvPr id="6" name="Picture 5">
            <a:extLst>
              <a:ext uri="{FF2B5EF4-FFF2-40B4-BE49-F238E27FC236}">
                <a16:creationId xmlns:a16="http://schemas.microsoft.com/office/drawing/2014/main" id="{842A0FE3-0F24-D953-37F1-A49F4FC37A06}"/>
              </a:ext>
            </a:extLst>
          </p:cNvPr>
          <p:cNvPicPr>
            <a:picLocks noChangeAspect="1"/>
          </p:cNvPicPr>
          <p:nvPr/>
        </p:nvPicPr>
        <p:blipFill>
          <a:blip r:embed="rId2"/>
          <a:stretch>
            <a:fillRect/>
          </a:stretch>
        </p:blipFill>
        <p:spPr>
          <a:xfrm>
            <a:off x="335360" y="1168244"/>
            <a:ext cx="4602145" cy="1052889"/>
          </a:xfrm>
          <a:prstGeom prst="rect">
            <a:avLst/>
          </a:prstGeom>
        </p:spPr>
      </p:pic>
      <p:pic>
        <p:nvPicPr>
          <p:cNvPr id="7" name="Picture 6">
            <a:extLst>
              <a:ext uri="{FF2B5EF4-FFF2-40B4-BE49-F238E27FC236}">
                <a16:creationId xmlns:a16="http://schemas.microsoft.com/office/drawing/2014/main" id="{EE8E4D44-71F9-17AF-E7BD-DBC221467326}"/>
              </a:ext>
            </a:extLst>
          </p:cNvPr>
          <p:cNvPicPr>
            <a:picLocks noChangeAspect="1"/>
          </p:cNvPicPr>
          <p:nvPr/>
        </p:nvPicPr>
        <p:blipFill>
          <a:blip r:embed="rId3"/>
          <a:stretch>
            <a:fillRect/>
          </a:stretch>
        </p:blipFill>
        <p:spPr>
          <a:xfrm>
            <a:off x="335360" y="2655114"/>
            <a:ext cx="4602145" cy="1052242"/>
          </a:xfrm>
          <a:prstGeom prst="rect">
            <a:avLst/>
          </a:prstGeom>
        </p:spPr>
      </p:pic>
      <p:pic>
        <p:nvPicPr>
          <p:cNvPr id="8" name="Picture 7">
            <a:extLst>
              <a:ext uri="{FF2B5EF4-FFF2-40B4-BE49-F238E27FC236}">
                <a16:creationId xmlns:a16="http://schemas.microsoft.com/office/drawing/2014/main" id="{238A3E5A-839C-6186-6248-4E5AFB7697DC}"/>
              </a:ext>
            </a:extLst>
          </p:cNvPr>
          <p:cNvPicPr>
            <a:picLocks noChangeAspect="1"/>
          </p:cNvPicPr>
          <p:nvPr/>
        </p:nvPicPr>
        <p:blipFill>
          <a:blip r:embed="rId4"/>
          <a:stretch>
            <a:fillRect/>
          </a:stretch>
        </p:blipFill>
        <p:spPr>
          <a:xfrm>
            <a:off x="335360" y="4174084"/>
            <a:ext cx="4602145" cy="1047228"/>
          </a:xfrm>
          <a:prstGeom prst="rect">
            <a:avLst/>
          </a:prstGeom>
        </p:spPr>
      </p:pic>
      <p:grpSp>
        <p:nvGrpSpPr>
          <p:cNvPr id="9" name="Group 8">
            <a:extLst>
              <a:ext uri="{FF2B5EF4-FFF2-40B4-BE49-F238E27FC236}">
                <a16:creationId xmlns:a16="http://schemas.microsoft.com/office/drawing/2014/main" id="{B724712D-4CB0-29B6-25D9-07046C968FA4}"/>
              </a:ext>
            </a:extLst>
          </p:cNvPr>
          <p:cNvGrpSpPr/>
          <p:nvPr/>
        </p:nvGrpSpPr>
        <p:grpSpPr>
          <a:xfrm>
            <a:off x="2139977" y="4174084"/>
            <a:ext cx="992909" cy="1047228"/>
            <a:chOff x="2251075" y="2996641"/>
            <a:chExt cx="1138238" cy="1047228"/>
          </a:xfrm>
        </p:grpSpPr>
        <p:cxnSp>
          <p:nvCxnSpPr>
            <p:cNvPr id="11" name="Straight Connector 10">
              <a:extLst>
                <a:ext uri="{FF2B5EF4-FFF2-40B4-BE49-F238E27FC236}">
                  <a16:creationId xmlns:a16="http://schemas.microsoft.com/office/drawing/2014/main" id="{30A6CA62-614A-6DAD-D446-FCD133D192A9}"/>
                </a:ext>
              </a:extLst>
            </p:cNvPr>
            <p:cNvCxnSpPr>
              <a:cxnSpLocks/>
            </p:cNvCxnSpPr>
            <p:nvPr/>
          </p:nvCxnSpPr>
          <p:spPr>
            <a:xfrm>
              <a:off x="2251075" y="2996641"/>
              <a:ext cx="0" cy="104722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CE9458F-E6B9-6AF0-086A-78B78D9987C5}"/>
                </a:ext>
              </a:extLst>
            </p:cNvPr>
            <p:cNvCxnSpPr>
              <a:cxnSpLocks/>
            </p:cNvCxnSpPr>
            <p:nvPr/>
          </p:nvCxnSpPr>
          <p:spPr>
            <a:xfrm>
              <a:off x="3389313" y="2996641"/>
              <a:ext cx="0" cy="104722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A5D07CB-2AEE-59D6-99E7-7BCE38D3D361}"/>
                </a:ext>
              </a:extLst>
            </p:cNvPr>
            <p:cNvSpPr txBox="1"/>
            <p:nvPr/>
          </p:nvSpPr>
          <p:spPr>
            <a:xfrm>
              <a:off x="2309292" y="2996641"/>
              <a:ext cx="873957" cy="369332"/>
            </a:xfrm>
            <a:prstGeom prst="rect">
              <a:avLst/>
            </a:prstGeom>
            <a:noFill/>
          </p:spPr>
          <p:txBody>
            <a:bodyPr wrap="none" rtlCol="0">
              <a:spAutoFit/>
            </a:bodyPr>
            <a:lstStyle/>
            <a:p>
              <a:r>
                <a:rPr lang="en-US" dirty="0">
                  <a:solidFill>
                    <a:schemeClr val="bg1"/>
                  </a:solidFill>
                </a:rPr>
                <a:t>neglect</a:t>
              </a:r>
            </a:p>
          </p:txBody>
        </p:sp>
      </p:grpSp>
      <p:sp>
        <p:nvSpPr>
          <p:cNvPr id="24" name="TextBox 23">
            <a:extLst>
              <a:ext uri="{FF2B5EF4-FFF2-40B4-BE49-F238E27FC236}">
                <a16:creationId xmlns:a16="http://schemas.microsoft.com/office/drawing/2014/main" id="{4446B50F-98C7-499D-8933-EC8935D18C96}"/>
              </a:ext>
            </a:extLst>
          </p:cNvPr>
          <p:cNvSpPr txBox="1"/>
          <p:nvPr/>
        </p:nvSpPr>
        <p:spPr>
          <a:xfrm>
            <a:off x="5681927" y="959558"/>
            <a:ext cx="6510067" cy="3672800"/>
          </a:xfrm>
          <a:prstGeom prst="rect">
            <a:avLst/>
          </a:prstGeom>
          <a:noFill/>
        </p:spPr>
        <p:txBody>
          <a:bodyPr wrap="square">
            <a:spAutoFit/>
          </a:bodyPr>
          <a:lstStyle/>
          <a:p>
            <a:pPr marR="0" algn="l" rtl="0">
              <a:spcBef>
                <a:spcPts val="400"/>
              </a:spcBef>
            </a:pPr>
            <a:r>
              <a:rPr lang="en-US" sz="1800" b="1" i="0" u="none" strike="noStrike" baseline="0" dirty="0">
                <a:latin typeface="Times New Roman" panose="02020603050405020304" pitchFamily="18" charset="0"/>
                <a:cs typeface="Times New Roman" panose="02020603050405020304" pitchFamily="18" charset="0"/>
              </a:rPr>
              <a:t>Step 1: </a:t>
            </a:r>
            <a:r>
              <a:rPr lang="en-US" sz="1800" i="0" u="none" strike="noStrike" baseline="0" dirty="0">
                <a:latin typeface="Times New Roman" panose="02020603050405020304" pitchFamily="18" charset="0"/>
                <a:cs typeface="Times New Roman" panose="02020603050405020304" pitchFamily="18" charset="0"/>
              </a:rPr>
              <a:t>Applies local histogram equalization to the input image to enhance local contrast, making the cathode line more distinguishable.</a:t>
            </a:r>
          </a:p>
          <a:p>
            <a:pPr>
              <a:spcBef>
                <a:spcPts val="400"/>
              </a:spcBef>
            </a:pPr>
            <a:r>
              <a:rPr lang="en-US" b="1" dirty="0">
                <a:latin typeface="Times New Roman" panose="02020603050405020304" pitchFamily="18" charset="0"/>
                <a:cs typeface="Times New Roman" panose="02020603050405020304" pitchFamily="18" charset="0"/>
              </a:rPr>
              <a:t>Step 2: </a:t>
            </a:r>
            <a:r>
              <a:rPr lang="en-US" sz="1800" i="0" u="none" strike="noStrike" baseline="0" dirty="0">
                <a:latin typeface="Times New Roman" panose="02020603050405020304" pitchFamily="18" charset="0"/>
                <a:cs typeface="Times New Roman" panose="02020603050405020304" pitchFamily="18" charset="0"/>
              </a:rPr>
              <a:t>Applies a diagonal filter (custom edge enhancement) to the locally enhanced image to further highlight the cathode line.</a:t>
            </a:r>
          </a:p>
          <a:p>
            <a:pPr>
              <a:spcBef>
                <a:spcPts val="400"/>
              </a:spcBef>
            </a:pPr>
            <a:r>
              <a:rPr lang="en-US" sz="1800" b="1" i="0" u="none" strike="noStrike" baseline="0" dirty="0">
                <a:latin typeface="Times New Roman" panose="02020603050405020304" pitchFamily="18" charset="0"/>
                <a:cs typeface="Times New Roman" panose="02020603050405020304" pitchFamily="18" charset="0"/>
              </a:rPr>
              <a:t>Step 3: </a:t>
            </a:r>
            <a:r>
              <a:rPr lang="en-US" sz="1800" i="0" u="none" strike="noStrike" baseline="0" dirty="0">
                <a:latin typeface="Times New Roman" panose="02020603050405020304" pitchFamily="18" charset="0"/>
                <a:cs typeface="Times New Roman" panose="02020603050405020304" pitchFamily="18" charset="0"/>
              </a:rPr>
              <a:t>Calculates the start and end columns of the "center neglection area" (a region in the center of the image to be ignored, often because the center is not relevant or is noisy).</a:t>
            </a:r>
          </a:p>
          <a:p>
            <a:pPr marR="0" algn="l" rtl="0">
              <a:spcBef>
                <a:spcPts val="400"/>
              </a:spcBef>
            </a:pPr>
            <a:r>
              <a:rPr lang="en-US" b="1" dirty="0">
                <a:latin typeface="Times New Roman" panose="02020603050405020304" pitchFamily="18" charset="0"/>
                <a:cs typeface="Times New Roman" panose="02020603050405020304" pitchFamily="18" charset="0"/>
              </a:rPr>
              <a:t>Step 4: </a:t>
            </a:r>
            <a:r>
              <a:rPr lang="en-US" sz="1800" i="0" u="none" strike="noStrike" baseline="0" dirty="0">
                <a:latin typeface="Times New Roman" panose="02020603050405020304" pitchFamily="18" charset="0"/>
                <a:cs typeface="Times New Roman" panose="02020603050405020304" pitchFamily="18" charset="0"/>
              </a:rPr>
              <a:t>Split Image into Left and Right Regions</a:t>
            </a:r>
          </a:p>
          <a:p>
            <a:pPr>
              <a:spcBef>
                <a:spcPts val="400"/>
              </a:spcBef>
            </a:pPr>
            <a:r>
              <a:rPr lang="en-US" sz="1800" b="1" i="0" u="none" strike="noStrike" baseline="0" dirty="0">
                <a:latin typeface="Times New Roman" panose="02020603050405020304" pitchFamily="18" charset="0"/>
                <a:cs typeface="Times New Roman" panose="02020603050405020304" pitchFamily="18" charset="0"/>
              </a:rPr>
              <a:t>Step 5: </a:t>
            </a:r>
            <a:r>
              <a:rPr lang="en-US" sz="1800" i="0" u="none" strike="noStrike" baseline="0" dirty="0">
                <a:latin typeface="Times New Roman" panose="02020603050405020304" pitchFamily="18" charset="0"/>
                <a:cs typeface="Times New Roman" panose="02020603050405020304" pitchFamily="18" charset="0"/>
              </a:rPr>
              <a:t>For each side, runs a Dijkstra-like algorithm to find the optimal path (the cathode line) from left to right and right to left.</a:t>
            </a:r>
          </a:p>
          <a:p>
            <a:pPr>
              <a:spcBef>
                <a:spcPts val="400"/>
              </a:spcBef>
            </a:pPr>
            <a:r>
              <a:rPr lang="en-US" b="1" dirty="0">
                <a:latin typeface="Times New Roman" panose="02020603050405020304" pitchFamily="18" charset="0"/>
                <a:cs typeface="Times New Roman" panose="02020603050405020304" pitchFamily="18" charset="0"/>
              </a:rPr>
              <a:t>Step 6: </a:t>
            </a:r>
            <a:r>
              <a:rPr lang="en-US" sz="1800" i="0" u="none" strike="noStrike" baseline="0" dirty="0">
                <a:latin typeface="Times New Roman" panose="02020603050405020304" pitchFamily="18" charset="0"/>
                <a:cs typeface="Times New Roman" panose="02020603050405020304" pitchFamily="18" charset="0"/>
              </a:rPr>
              <a:t>Merge Results</a:t>
            </a:r>
          </a:p>
        </p:txBody>
      </p:sp>
      <p:pic>
        <p:nvPicPr>
          <p:cNvPr id="25" name="Picture 24">
            <a:extLst>
              <a:ext uri="{FF2B5EF4-FFF2-40B4-BE49-F238E27FC236}">
                <a16:creationId xmlns:a16="http://schemas.microsoft.com/office/drawing/2014/main" id="{DFBE60D9-56B6-5530-890C-0EDFB78BBE48}"/>
              </a:ext>
            </a:extLst>
          </p:cNvPr>
          <p:cNvPicPr>
            <a:picLocks noChangeAspect="1"/>
          </p:cNvPicPr>
          <p:nvPr/>
        </p:nvPicPr>
        <p:blipFill>
          <a:blip r:embed="rId4"/>
          <a:srcRect r="60787"/>
          <a:stretch/>
        </p:blipFill>
        <p:spPr>
          <a:xfrm>
            <a:off x="335360" y="5379886"/>
            <a:ext cx="1804618" cy="1047228"/>
          </a:xfrm>
          <a:prstGeom prst="rect">
            <a:avLst/>
          </a:prstGeom>
        </p:spPr>
      </p:pic>
      <p:pic>
        <p:nvPicPr>
          <p:cNvPr id="26" name="Picture 25">
            <a:extLst>
              <a:ext uri="{FF2B5EF4-FFF2-40B4-BE49-F238E27FC236}">
                <a16:creationId xmlns:a16="http://schemas.microsoft.com/office/drawing/2014/main" id="{2E3118CC-61F8-3CCF-0B02-3110344221CF}"/>
              </a:ext>
            </a:extLst>
          </p:cNvPr>
          <p:cNvPicPr>
            <a:picLocks noChangeAspect="1"/>
          </p:cNvPicPr>
          <p:nvPr/>
        </p:nvPicPr>
        <p:blipFill>
          <a:blip r:embed="rId4"/>
          <a:srcRect l="60787"/>
          <a:stretch/>
        </p:blipFill>
        <p:spPr>
          <a:xfrm>
            <a:off x="3132887" y="5379886"/>
            <a:ext cx="1804618" cy="1047228"/>
          </a:xfrm>
          <a:prstGeom prst="rect">
            <a:avLst/>
          </a:prstGeom>
        </p:spPr>
      </p:pic>
    </p:spTree>
    <p:extLst>
      <p:ext uri="{BB962C8B-B14F-4D97-AF65-F5344CB8AC3E}">
        <p14:creationId xmlns:p14="http://schemas.microsoft.com/office/powerpoint/2010/main" val="3807864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20521-6338-1E02-2D7E-6E1E5A6F36E0}"/>
              </a:ext>
            </a:extLst>
          </p:cNvPr>
          <p:cNvSpPr>
            <a:spLocks noGrp="1"/>
          </p:cNvSpPr>
          <p:nvPr>
            <p:ph type="title"/>
          </p:nvPr>
        </p:nvSpPr>
        <p:spPr>
          <a:xfrm>
            <a:off x="335360" y="145499"/>
            <a:ext cx="10436473" cy="369524"/>
          </a:xfrm>
        </p:spPr>
        <p:txBody>
          <a:bodyPr/>
          <a:lstStyle/>
          <a:p>
            <a:r>
              <a:rPr lang="en-US" sz="2000" dirty="0"/>
              <a:t>A* </a:t>
            </a:r>
            <a:r>
              <a:rPr lang="en-US" sz="2000" i="0" u="none" strike="noStrike" baseline="0" dirty="0">
                <a:cs typeface="Times New Roman" panose="02020603050405020304" pitchFamily="18" charset="0"/>
              </a:rPr>
              <a:t>algorithm</a:t>
            </a:r>
            <a:endParaRPr lang="en-US" sz="2000" dirty="0"/>
          </a:p>
        </p:txBody>
      </p:sp>
      <p:pic>
        <p:nvPicPr>
          <p:cNvPr id="8" name="Picture 7">
            <a:extLst>
              <a:ext uri="{FF2B5EF4-FFF2-40B4-BE49-F238E27FC236}">
                <a16:creationId xmlns:a16="http://schemas.microsoft.com/office/drawing/2014/main" id="{238A3E5A-839C-6186-6248-4E5AFB7697DC}"/>
              </a:ext>
            </a:extLst>
          </p:cNvPr>
          <p:cNvPicPr>
            <a:picLocks noChangeAspect="1"/>
          </p:cNvPicPr>
          <p:nvPr/>
        </p:nvPicPr>
        <p:blipFill>
          <a:blip r:embed="rId2"/>
          <a:stretch>
            <a:fillRect/>
          </a:stretch>
        </p:blipFill>
        <p:spPr>
          <a:xfrm>
            <a:off x="245452" y="2831287"/>
            <a:ext cx="4602145" cy="1047228"/>
          </a:xfrm>
          <a:prstGeom prst="rect">
            <a:avLst/>
          </a:prstGeom>
        </p:spPr>
      </p:pic>
      <p:grpSp>
        <p:nvGrpSpPr>
          <p:cNvPr id="9" name="Group 8">
            <a:extLst>
              <a:ext uri="{FF2B5EF4-FFF2-40B4-BE49-F238E27FC236}">
                <a16:creationId xmlns:a16="http://schemas.microsoft.com/office/drawing/2014/main" id="{B724712D-4CB0-29B6-25D9-07046C968FA4}"/>
              </a:ext>
            </a:extLst>
          </p:cNvPr>
          <p:cNvGrpSpPr/>
          <p:nvPr/>
        </p:nvGrpSpPr>
        <p:grpSpPr>
          <a:xfrm>
            <a:off x="2050069" y="2831287"/>
            <a:ext cx="992909" cy="1047228"/>
            <a:chOff x="2251075" y="2996641"/>
            <a:chExt cx="1138238" cy="1047228"/>
          </a:xfrm>
        </p:grpSpPr>
        <p:cxnSp>
          <p:nvCxnSpPr>
            <p:cNvPr id="11" name="Straight Connector 10">
              <a:extLst>
                <a:ext uri="{FF2B5EF4-FFF2-40B4-BE49-F238E27FC236}">
                  <a16:creationId xmlns:a16="http://schemas.microsoft.com/office/drawing/2014/main" id="{30A6CA62-614A-6DAD-D446-FCD133D192A9}"/>
                </a:ext>
              </a:extLst>
            </p:cNvPr>
            <p:cNvCxnSpPr>
              <a:cxnSpLocks/>
            </p:cNvCxnSpPr>
            <p:nvPr/>
          </p:nvCxnSpPr>
          <p:spPr>
            <a:xfrm>
              <a:off x="2251075" y="2996641"/>
              <a:ext cx="0" cy="104722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CE9458F-E6B9-6AF0-086A-78B78D9987C5}"/>
                </a:ext>
              </a:extLst>
            </p:cNvPr>
            <p:cNvCxnSpPr>
              <a:cxnSpLocks/>
            </p:cNvCxnSpPr>
            <p:nvPr/>
          </p:nvCxnSpPr>
          <p:spPr>
            <a:xfrm>
              <a:off x="3389313" y="2996641"/>
              <a:ext cx="0" cy="104722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A5D07CB-2AEE-59D6-99E7-7BCE38D3D361}"/>
                </a:ext>
              </a:extLst>
            </p:cNvPr>
            <p:cNvSpPr txBox="1"/>
            <p:nvPr/>
          </p:nvSpPr>
          <p:spPr>
            <a:xfrm>
              <a:off x="2309292" y="2996641"/>
              <a:ext cx="873957" cy="369332"/>
            </a:xfrm>
            <a:prstGeom prst="rect">
              <a:avLst/>
            </a:prstGeom>
            <a:noFill/>
          </p:spPr>
          <p:txBody>
            <a:bodyPr wrap="none" rtlCol="0">
              <a:spAutoFit/>
            </a:bodyPr>
            <a:lstStyle/>
            <a:p>
              <a:r>
                <a:rPr lang="en-US" dirty="0">
                  <a:solidFill>
                    <a:schemeClr val="bg1"/>
                  </a:solidFill>
                </a:rPr>
                <a:t>neglect</a:t>
              </a:r>
            </a:p>
          </p:txBody>
        </p:sp>
      </p:grpSp>
      <p:pic>
        <p:nvPicPr>
          <p:cNvPr id="2050" name="Picture 2" descr="Lightbox">
            <a:extLst>
              <a:ext uri="{FF2B5EF4-FFF2-40B4-BE49-F238E27FC236}">
                <a16:creationId xmlns:a16="http://schemas.microsoft.com/office/drawing/2014/main" id="{7AC02F7D-F1E5-DDC6-A15C-C5BAD5AC8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577" y="831385"/>
            <a:ext cx="3581293" cy="19009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4F85840-10D3-368F-6C33-B3E77EE1EEC7}"/>
              </a:ext>
            </a:extLst>
          </p:cNvPr>
          <p:cNvPicPr>
            <a:picLocks noChangeAspect="1"/>
          </p:cNvPicPr>
          <p:nvPr/>
        </p:nvPicPr>
        <p:blipFill>
          <a:blip r:embed="rId4"/>
          <a:stretch>
            <a:fillRect/>
          </a:stretch>
        </p:blipFill>
        <p:spPr>
          <a:xfrm>
            <a:off x="245452" y="5265951"/>
            <a:ext cx="1804617" cy="1127420"/>
          </a:xfrm>
          <a:prstGeom prst="rect">
            <a:avLst/>
          </a:prstGeom>
        </p:spPr>
      </p:pic>
      <p:pic>
        <p:nvPicPr>
          <p:cNvPr id="4" name="Picture 3">
            <a:extLst>
              <a:ext uri="{FF2B5EF4-FFF2-40B4-BE49-F238E27FC236}">
                <a16:creationId xmlns:a16="http://schemas.microsoft.com/office/drawing/2014/main" id="{86733BAB-B20E-5867-7424-8BD8637E0A64}"/>
              </a:ext>
            </a:extLst>
          </p:cNvPr>
          <p:cNvPicPr>
            <a:picLocks noChangeAspect="1"/>
          </p:cNvPicPr>
          <p:nvPr/>
        </p:nvPicPr>
        <p:blipFill>
          <a:blip r:embed="rId5"/>
          <a:stretch>
            <a:fillRect/>
          </a:stretch>
        </p:blipFill>
        <p:spPr>
          <a:xfrm>
            <a:off x="3042978" y="5265951"/>
            <a:ext cx="1805358" cy="1127420"/>
          </a:xfrm>
          <a:prstGeom prst="rect">
            <a:avLst/>
          </a:prstGeom>
        </p:spPr>
      </p:pic>
      <p:sp>
        <p:nvSpPr>
          <p:cNvPr id="10" name="TextBox 9">
            <a:extLst>
              <a:ext uri="{FF2B5EF4-FFF2-40B4-BE49-F238E27FC236}">
                <a16:creationId xmlns:a16="http://schemas.microsoft.com/office/drawing/2014/main" id="{61F1C55F-E982-1D9B-8E9D-4A326C69251E}"/>
              </a:ext>
            </a:extLst>
          </p:cNvPr>
          <p:cNvSpPr txBox="1"/>
          <p:nvPr/>
        </p:nvSpPr>
        <p:spPr>
          <a:xfrm>
            <a:off x="5061226" y="831385"/>
            <a:ext cx="7130774" cy="3693319"/>
          </a:xfrm>
          <a:prstGeom prst="rect">
            <a:avLst/>
          </a:prstGeom>
          <a:noFill/>
        </p:spPr>
        <p:txBody>
          <a:bodyPr wrap="square">
            <a:spAutoFit/>
          </a:bodyPr>
          <a:lstStyle/>
          <a:p>
            <a:r>
              <a:rPr lang="en-US" sz="1800" b="1" i="0" u="none" strike="noStrike" baseline="0" dirty="0">
                <a:latin typeface="Segoe UI" panose="020B0502040204020203" pitchFamily="34" charset="0"/>
              </a:rPr>
              <a:t>Step 1: Dynamic Programming Accumulation:</a:t>
            </a:r>
          </a:p>
          <a:p>
            <a:pPr marR="0" algn="l" rtl="0"/>
            <a:r>
              <a:rPr lang="en-US" sz="1800" b="0" i="0" u="none" strike="noStrike" baseline="0" dirty="0">
                <a:latin typeface="Segoe UI" panose="020B0502040204020203" pitchFamily="34" charset="0"/>
              </a:rPr>
              <a:t>Look at the three possible positions in the previous column: directly above, same row, and directly below. Add the maximum value among these three to the current pixel. This accumulates the "best path" score to each pixel, favoring strong, continuous features.</a:t>
            </a:r>
          </a:p>
          <a:p>
            <a:pPr marR="0" algn="l" rtl="0"/>
            <a:r>
              <a:rPr lang="en-US" b="1" dirty="0">
                <a:latin typeface="Segoe UI" panose="020B0502040204020203" pitchFamily="34" charset="0"/>
              </a:rPr>
              <a:t>Step 2: </a:t>
            </a:r>
            <a:r>
              <a:rPr lang="en-US" sz="1800" b="1" i="0" u="none" strike="noStrike" baseline="0" dirty="0">
                <a:latin typeface="Segoe UI" panose="020B0502040204020203" pitchFamily="34" charset="0"/>
              </a:rPr>
              <a:t>Traceback: Find the Best Path</a:t>
            </a:r>
          </a:p>
          <a:p>
            <a:pPr marR="0" algn="l" rtl="0"/>
            <a:r>
              <a:rPr lang="en-US" sz="1800" b="0" i="0" u="none" strike="noStrike" baseline="0" dirty="0">
                <a:latin typeface="Segoe UI" panose="020B0502040204020203" pitchFamily="34" charset="0"/>
              </a:rPr>
              <a:t>Find the row with the maximum accumulated value in the last column (the end of the best path). Store this row index in </a:t>
            </a:r>
            <a:r>
              <a:rPr lang="en-US" sz="1800" b="1" i="0" u="none" strike="noStrike" baseline="0" dirty="0" err="1">
                <a:latin typeface="Segoe UI" panose="020B0502040204020203" pitchFamily="34" charset="0"/>
              </a:rPr>
              <a:t>vtLine</a:t>
            </a:r>
            <a:r>
              <a:rPr lang="en-US" sz="1800" b="0" i="0" u="none" strike="noStrike" baseline="0" dirty="0">
                <a:latin typeface="Segoe UI" panose="020B0502040204020203" pitchFamily="34" charset="0"/>
              </a:rPr>
              <a:t> for the last column.</a:t>
            </a:r>
          </a:p>
          <a:p>
            <a:pPr marR="0" algn="l" rtl="0"/>
            <a:r>
              <a:rPr lang="en-US" sz="1800" b="0" i="0" u="none" strike="noStrike" baseline="0" dirty="0">
                <a:latin typeface="Segoe UI" panose="020B0502040204020203" pitchFamily="34" charset="0"/>
              </a:rPr>
              <a:t>For each previous column (right to left): In a window around the previous best row, find the row with the maximum value. If the maximum is not just the mean value (i.e., it's a real feature), use its index; otherwise, repeat the previous row.</a:t>
            </a:r>
            <a:endParaRPr lang="en-US" sz="1800" b="1" i="0" u="none" strike="noStrike" baseline="0" dirty="0">
              <a:latin typeface="Segoe UI" panose="020B0502040204020203" pitchFamily="34" charset="0"/>
            </a:endParaRPr>
          </a:p>
        </p:txBody>
      </p:sp>
      <p:pic>
        <p:nvPicPr>
          <p:cNvPr id="14" name="Picture 13">
            <a:extLst>
              <a:ext uri="{FF2B5EF4-FFF2-40B4-BE49-F238E27FC236}">
                <a16:creationId xmlns:a16="http://schemas.microsoft.com/office/drawing/2014/main" id="{FF545E1C-917D-6097-FA98-36FB15C6E2FC}"/>
              </a:ext>
            </a:extLst>
          </p:cNvPr>
          <p:cNvPicPr>
            <a:picLocks noChangeAspect="1"/>
          </p:cNvPicPr>
          <p:nvPr/>
        </p:nvPicPr>
        <p:blipFill>
          <a:blip r:embed="rId6"/>
          <a:stretch>
            <a:fillRect/>
          </a:stretch>
        </p:blipFill>
        <p:spPr>
          <a:xfrm>
            <a:off x="3042978" y="4020707"/>
            <a:ext cx="1804616" cy="1127328"/>
          </a:xfrm>
          <a:prstGeom prst="rect">
            <a:avLst/>
          </a:prstGeom>
        </p:spPr>
      </p:pic>
      <p:pic>
        <p:nvPicPr>
          <p:cNvPr id="15" name="Picture 14">
            <a:extLst>
              <a:ext uri="{FF2B5EF4-FFF2-40B4-BE49-F238E27FC236}">
                <a16:creationId xmlns:a16="http://schemas.microsoft.com/office/drawing/2014/main" id="{75D824E2-C571-8C0E-799B-4240EE90B2B5}"/>
              </a:ext>
            </a:extLst>
          </p:cNvPr>
          <p:cNvPicPr>
            <a:picLocks noChangeAspect="1"/>
          </p:cNvPicPr>
          <p:nvPr/>
        </p:nvPicPr>
        <p:blipFill>
          <a:blip r:embed="rId7"/>
          <a:stretch>
            <a:fillRect/>
          </a:stretch>
        </p:blipFill>
        <p:spPr>
          <a:xfrm>
            <a:off x="245452" y="4020615"/>
            <a:ext cx="1807395" cy="1127420"/>
          </a:xfrm>
          <a:prstGeom prst="rect">
            <a:avLst/>
          </a:prstGeom>
        </p:spPr>
      </p:pic>
    </p:spTree>
    <p:extLst>
      <p:ext uri="{BB962C8B-B14F-4D97-AF65-F5344CB8AC3E}">
        <p14:creationId xmlns:p14="http://schemas.microsoft.com/office/powerpoint/2010/main" val="1806004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52E00-FFDD-9BAB-C9C1-AF359A94774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66E5136-12A8-AFEB-0938-0A0FB86A08B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99082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8DD81B0-7F52-2227-A0B4-503F4ADE801C}"/>
              </a:ext>
            </a:extLst>
          </p:cNvPr>
          <p:cNvSpPr txBox="1"/>
          <p:nvPr/>
        </p:nvSpPr>
        <p:spPr>
          <a:xfrm>
            <a:off x="2134336" y="2376187"/>
            <a:ext cx="7923328" cy="707886"/>
          </a:xfrm>
          <a:prstGeom prst="rect">
            <a:avLst/>
          </a:prstGeom>
          <a:noFill/>
        </p:spPr>
        <p:txBody>
          <a:bodyPr wrap="square">
            <a:spAutoFit/>
          </a:bodyPr>
          <a:lstStyle/>
          <a:p>
            <a:pPr algn="ctr" latinLnBrk="0">
              <a:spcBef>
                <a:spcPct val="0"/>
              </a:spcBef>
              <a:buClrTx/>
              <a:buSzTx/>
              <a:buFontTx/>
              <a:buNone/>
            </a:pPr>
            <a:r>
              <a:rPr lang="en-US" altLang="en-US" sz="4000" b="1" dirty="0"/>
              <a:t>BATTERY INSPECTION PROJECT</a:t>
            </a:r>
          </a:p>
        </p:txBody>
      </p:sp>
    </p:spTree>
    <p:extLst>
      <p:ext uri="{BB962C8B-B14F-4D97-AF65-F5344CB8AC3E}">
        <p14:creationId xmlns:p14="http://schemas.microsoft.com/office/powerpoint/2010/main" val="1737414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 code&#10;&#10;AI-generated content may be incorrect.">
            <a:extLst>
              <a:ext uri="{FF2B5EF4-FFF2-40B4-BE49-F238E27FC236}">
                <a16:creationId xmlns:a16="http://schemas.microsoft.com/office/drawing/2014/main" id="{0EF53730-06F4-B6D0-B6F9-E83DF47CB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994" y="3431442"/>
            <a:ext cx="4344006" cy="1314633"/>
          </a:xfrm>
          <a:prstGeom prst="rect">
            <a:avLst/>
          </a:prstGeom>
        </p:spPr>
      </p:pic>
      <p:pic>
        <p:nvPicPr>
          <p:cNvPr id="7" name="Picture 6">
            <a:extLst>
              <a:ext uri="{FF2B5EF4-FFF2-40B4-BE49-F238E27FC236}">
                <a16:creationId xmlns:a16="http://schemas.microsoft.com/office/drawing/2014/main" id="{A123221F-1E19-A9B5-397B-9FE16B687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252" y="3431442"/>
            <a:ext cx="2248214" cy="390580"/>
          </a:xfrm>
          <a:prstGeom prst="rect">
            <a:avLst/>
          </a:prstGeom>
        </p:spPr>
      </p:pic>
      <p:pic>
        <p:nvPicPr>
          <p:cNvPr id="11" name="Picture 10">
            <a:extLst>
              <a:ext uri="{FF2B5EF4-FFF2-40B4-BE49-F238E27FC236}">
                <a16:creationId xmlns:a16="http://schemas.microsoft.com/office/drawing/2014/main" id="{26CC228C-EA30-5A63-239D-47D7192C2B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4252" y="3988731"/>
            <a:ext cx="5744377" cy="200053"/>
          </a:xfrm>
          <a:prstGeom prst="rect">
            <a:avLst/>
          </a:prstGeom>
        </p:spPr>
      </p:pic>
      <p:pic>
        <p:nvPicPr>
          <p:cNvPr id="13" name="Picture 12">
            <a:extLst>
              <a:ext uri="{FF2B5EF4-FFF2-40B4-BE49-F238E27FC236}">
                <a16:creationId xmlns:a16="http://schemas.microsoft.com/office/drawing/2014/main" id="{F6A16866-9256-9401-9995-203692F0FB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4252" y="4278922"/>
            <a:ext cx="5574373" cy="153142"/>
          </a:xfrm>
          <a:prstGeom prst="rect">
            <a:avLst/>
          </a:prstGeom>
        </p:spPr>
      </p:pic>
      <p:pic>
        <p:nvPicPr>
          <p:cNvPr id="15" name="Picture 14" descr="A screen shot of a computer code&#10;&#10;AI-generated content may be incorrect.">
            <a:extLst>
              <a:ext uri="{FF2B5EF4-FFF2-40B4-BE49-F238E27FC236}">
                <a16:creationId xmlns:a16="http://schemas.microsoft.com/office/drawing/2014/main" id="{F30CBB84-DBFE-F8D4-196F-025491BA72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1994" y="5281645"/>
            <a:ext cx="5725324" cy="743054"/>
          </a:xfrm>
          <a:prstGeom prst="rect">
            <a:avLst/>
          </a:prstGeom>
        </p:spPr>
      </p:pic>
      <p:pic>
        <p:nvPicPr>
          <p:cNvPr id="17" name="Picture 16">
            <a:extLst>
              <a:ext uri="{FF2B5EF4-FFF2-40B4-BE49-F238E27FC236}">
                <a16:creationId xmlns:a16="http://schemas.microsoft.com/office/drawing/2014/main" id="{A8CAFB4B-9979-D037-6371-0945F1D561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56718" y="4581721"/>
            <a:ext cx="1867161" cy="238158"/>
          </a:xfrm>
          <a:prstGeom prst="rect">
            <a:avLst/>
          </a:prstGeom>
        </p:spPr>
      </p:pic>
      <p:cxnSp>
        <p:nvCxnSpPr>
          <p:cNvPr id="19" name="Straight Arrow Connector 18">
            <a:extLst>
              <a:ext uri="{FF2B5EF4-FFF2-40B4-BE49-F238E27FC236}">
                <a16:creationId xmlns:a16="http://schemas.microsoft.com/office/drawing/2014/main" id="{5BC32D77-93AA-BA48-F366-01CBB26647DD}"/>
              </a:ext>
            </a:extLst>
          </p:cNvPr>
          <p:cNvCxnSpPr>
            <a:cxnSpLocks/>
          </p:cNvCxnSpPr>
          <p:nvPr/>
        </p:nvCxnSpPr>
        <p:spPr>
          <a:xfrm>
            <a:off x="11910289" y="4188784"/>
            <a:ext cx="0" cy="383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06E48372-10FC-84F1-93DE-66176794A6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94883" y="5643646"/>
            <a:ext cx="2753109" cy="381053"/>
          </a:xfrm>
          <a:prstGeom prst="rect">
            <a:avLst/>
          </a:prstGeom>
        </p:spPr>
      </p:pic>
      <p:pic>
        <p:nvPicPr>
          <p:cNvPr id="23" name="Picture 22">
            <a:extLst>
              <a:ext uri="{FF2B5EF4-FFF2-40B4-BE49-F238E27FC236}">
                <a16:creationId xmlns:a16="http://schemas.microsoft.com/office/drawing/2014/main" id="{43A50B99-AB49-E42F-DDF1-E9E4812C88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134" y="5281645"/>
            <a:ext cx="1533739" cy="181000"/>
          </a:xfrm>
          <a:prstGeom prst="rect">
            <a:avLst/>
          </a:prstGeom>
        </p:spPr>
      </p:pic>
      <p:pic>
        <p:nvPicPr>
          <p:cNvPr id="27" name="Picture 26" descr="A screen shot of a computer program&#10;&#10;AI-generated content may be incorrect.">
            <a:extLst>
              <a:ext uri="{FF2B5EF4-FFF2-40B4-BE49-F238E27FC236}">
                <a16:creationId xmlns:a16="http://schemas.microsoft.com/office/drawing/2014/main" id="{BD820968-702E-7FFD-9504-A1A9A9ACA0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10947" y="809409"/>
            <a:ext cx="3924848" cy="1076475"/>
          </a:xfrm>
          <a:prstGeom prst="rect">
            <a:avLst/>
          </a:prstGeom>
        </p:spPr>
      </p:pic>
      <p:pic>
        <p:nvPicPr>
          <p:cNvPr id="29" name="Picture 28">
            <a:extLst>
              <a:ext uri="{FF2B5EF4-FFF2-40B4-BE49-F238E27FC236}">
                <a16:creationId xmlns:a16="http://schemas.microsoft.com/office/drawing/2014/main" id="{C638CF19-6191-6849-8AB4-3778663580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134" y="809409"/>
            <a:ext cx="857370" cy="171474"/>
          </a:xfrm>
          <a:prstGeom prst="rect">
            <a:avLst/>
          </a:prstGeom>
        </p:spPr>
      </p:pic>
      <p:pic>
        <p:nvPicPr>
          <p:cNvPr id="31" name="Picture 30">
            <a:extLst>
              <a:ext uri="{FF2B5EF4-FFF2-40B4-BE49-F238E27FC236}">
                <a16:creationId xmlns:a16="http://schemas.microsoft.com/office/drawing/2014/main" id="{3BAB53C2-44C6-42FC-83B3-C133453EDBB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79267" y="809409"/>
            <a:ext cx="6544858" cy="227967"/>
          </a:xfrm>
          <a:prstGeom prst="rect">
            <a:avLst/>
          </a:prstGeom>
        </p:spPr>
      </p:pic>
      <p:pic>
        <p:nvPicPr>
          <p:cNvPr id="33" name="Picture 32">
            <a:extLst>
              <a:ext uri="{FF2B5EF4-FFF2-40B4-BE49-F238E27FC236}">
                <a16:creationId xmlns:a16="http://schemas.microsoft.com/office/drawing/2014/main" id="{59351C60-0E82-2A69-758A-BE64F020AF09}"/>
              </a:ext>
            </a:extLst>
          </p:cNvPr>
          <p:cNvPicPr>
            <a:picLocks noChangeAspect="1"/>
          </p:cNvPicPr>
          <p:nvPr/>
        </p:nvPicPr>
        <p:blipFill>
          <a:blip r:embed="rId13">
            <a:extLst>
              <a:ext uri="{28A0092B-C50C-407E-A947-70E740481C1C}">
                <a14:useLocalDpi xmlns:a14="http://schemas.microsoft.com/office/drawing/2010/main" val="0"/>
              </a:ext>
            </a:extLst>
          </a:blip>
          <a:srcRect l="327"/>
          <a:stretch/>
        </p:blipFill>
        <p:spPr>
          <a:xfrm>
            <a:off x="77489" y="3130367"/>
            <a:ext cx="8030986" cy="252063"/>
          </a:xfrm>
          <a:prstGeom prst="rect">
            <a:avLst/>
          </a:prstGeom>
        </p:spPr>
      </p:pic>
      <p:pic>
        <p:nvPicPr>
          <p:cNvPr id="35" name="Picture 34">
            <a:extLst>
              <a:ext uri="{FF2B5EF4-FFF2-40B4-BE49-F238E27FC236}">
                <a16:creationId xmlns:a16="http://schemas.microsoft.com/office/drawing/2014/main" id="{E93B5812-783E-E105-F3E5-ECDE27F6CEB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5038365"/>
            <a:ext cx="6544588" cy="171474"/>
          </a:xfrm>
          <a:prstGeom prst="rect">
            <a:avLst/>
          </a:prstGeom>
        </p:spPr>
      </p:pic>
      <p:pic>
        <p:nvPicPr>
          <p:cNvPr id="36" name="Picture 35">
            <a:extLst>
              <a:ext uri="{FF2B5EF4-FFF2-40B4-BE49-F238E27FC236}">
                <a16:creationId xmlns:a16="http://schemas.microsoft.com/office/drawing/2014/main" id="{A18A6636-CA9D-87EE-06A2-84EF5C78918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56207" y="1182020"/>
            <a:ext cx="3282696" cy="337360"/>
          </a:xfrm>
          <a:prstGeom prst="rect">
            <a:avLst/>
          </a:prstGeom>
        </p:spPr>
      </p:pic>
      <p:pic>
        <p:nvPicPr>
          <p:cNvPr id="37" name="Picture 36">
            <a:extLst>
              <a:ext uri="{FF2B5EF4-FFF2-40B4-BE49-F238E27FC236}">
                <a16:creationId xmlns:a16="http://schemas.microsoft.com/office/drawing/2014/main" id="{BEFD8333-8BD2-AFA9-9259-1D4EBC2ECF7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761563" y="5054069"/>
            <a:ext cx="3154680" cy="251446"/>
          </a:xfrm>
          <a:prstGeom prst="rect">
            <a:avLst/>
          </a:prstGeom>
        </p:spPr>
      </p:pic>
      <p:pic>
        <p:nvPicPr>
          <p:cNvPr id="39" name="Picture 38">
            <a:extLst>
              <a:ext uri="{FF2B5EF4-FFF2-40B4-BE49-F238E27FC236}">
                <a16:creationId xmlns:a16="http://schemas.microsoft.com/office/drawing/2014/main" id="{6BC2A9A5-99ED-F3F2-59D2-7333DE6FEF4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755609" y="5356198"/>
            <a:ext cx="3154680" cy="212893"/>
          </a:xfrm>
          <a:prstGeom prst="rect">
            <a:avLst/>
          </a:prstGeom>
        </p:spPr>
      </p:pic>
    </p:spTree>
    <p:extLst>
      <p:ext uri="{BB962C8B-B14F-4D97-AF65-F5344CB8AC3E}">
        <p14:creationId xmlns:p14="http://schemas.microsoft.com/office/powerpoint/2010/main" val="3142723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A82FDF-95AA-48F1-2894-0623C53718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5192" y="4984820"/>
            <a:ext cx="3282696" cy="337360"/>
          </a:xfrm>
          <a:prstGeom prst="rect">
            <a:avLst/>
          </a:prstGeom>
        </p:spPr>
      </p:pic>
      <p:pic>
        <p:nvPicPr>
          <p:cNvPr id="11" name="Picture 10" descr="A knife in a jar&#10;&#10;AI-generated content may be incorrect.">
            <a:extLst>
              <a:ext uri="{FF2B5EF4-FFF2-40B4-BE49-F238E27FC236}">
                <a16:creationId xmlns:a16="http://schemas.microsoft.com/office/drawing/2014/main" id="{E5F73D6A-E050-6AE5-3A92-21BA753C49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929614"/>
            <a:ext cx="4807587" cy="3318786"/>
          </a:xfrm>
          <a:prstGeom prst="rect">
            <a:avLst/>
          </a:prstGeom>
        </p:spPr>
      </p:pic>
      <p:pic>
        <p:nvPicPr>
          <p:cNvPr id="13" name="Picture 12" descr="A black square with a white border&#10;&#10;AI-generated content may be incorrect.">
            <a:extLst>
              <a:ext uri="{FF2B5EF4-FFF2-40B4-BE49-F238E27FC236}">
                <a16:creationId xmlns:a16="http://schemas.microsoft.com/office/drawing/2014/main" id="{E8E8DB7E-D355-AD6E-ED77-EC84999C6E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409" y="842696"/>
            <a:ext cx="3278768" cy="1719943"/>
          </a:xfrm>
          <a:prstGeom prst="rect">
            <a:avLst/>
          </a:prstGeom>
        </p:spPr>
      </p:pic>
      <p:pic>
        <p:nvPicPr>
          <p:cNvPr id="15" name="Picture 14">
            <a:extLst>
              <a:ext uri="{FF2B5EF4-FFF2-40B4-BE49-F238E27FC236}">
                <a16:creationId xmlns:a16="http://schemas.microsoft.com/office/drawing/2014/main" id="{C2BAD041-9153-F1F9-38E5-497C3747EE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1038" y="951712"/>
            <a:ext cx="3151981" cy="750955"/>
          </a:xfrm>
          <a:prstGeom prst="rect">
            <a:avLst/>
          </a:prstGeom>
        </p:spPr>
      </p:pic>
      <p:pic>
        <p:nvPicPr>
          <p:cNvPr id="17" name="Picture 16">
            <a:extLst>
              <a:ext uri="{FF2B5EF4-FFF2-40B4-BE49-F238E27FC236}">
                <a16:creationId xmlns:a16="http://schemas.microsoft.com/office/drawing/2014/main" id="{E42DA7BD-BBC9-55A4-E9B3-A0BFAC7591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9200" y="5890988"/>
            <a:ext cx="3154680" cy="212893"/>
          </a:xfrm>
          <a:prstGeom prst="rect">
            <a:avLst/>
          </a:prstGeom>
        </p:spPr>
      </p:pic>
      <p:pic>
        <p:nvPicPr>
          <p:cNvPr id="19" name="Picture 18">
            <a:extLst>
              <a:ext uri="{FF2B5EF4-FFF2-40B4-BE49-F238E27FC236}">
                <a16:creationId xmlns:a16="http://schemas.microsoft.com/office/drawing/2014/main" id="{26107757-0F92-2C3A-900C-9CD2A1A2901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99200" y="5480861"/>
            <a:ext cx="3154680" cy="251446"/>
          </a:xfrm>
          <a:prstGeom prst="rect">
            <a:avLst/>
          </a:prstGeom>
        </p:spPr>
      </p:pic>
    </p:spTree>
    <p:extLst>
      <p:ext uri="{BB962C8B-B14F-4D97-AF65-F5344CB8AC3E}">
        <p14:creationId xmlns:p14="http://schemas.microsoft.com/office/powerpoint/2010/main" val="359881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 code&#10;&#10;AI-generated content may be incorrect.">
            <a:extLst>
              <a:ext uri="{FF2B5EF4-FFF2-40B4-BE49-F238E27FC236}">
                <a16:creationId xmlns:a16="http://schemas.microsoft.com/office/drawing/2014/main" id="{CEEEB367-54D2-5380-F118-E0DA7371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0775" y="2636786"/>
            <a:ext cx="7667262" cy="4221214"/>
          </a:xfrm>
          <a:prstGeom prst="rect">
            <a:avLst/>
          </a:prstGeom>
        </p:spPr>
      </p:pic>
      <p:pic>
        <p:nvPicPr>
          <p:cNvPr id="5" name="Picture 4" descr="A screen shot of a computer code&#10;&#10;AI-generated content may be incorrect.">
            <a:extLst>
              <a:ext uri="{FF2B5EF4-FFF2-40B4-BE49-F238E27FC236}">
                <a16:creationId xmlns:a16="http://schemas.microsoft.com/office/drawing/2014/main" id="{4B2A28D4-AFBE-C613-F107-0EB743E46892}"/>
              </a:ext>
            </a:extLst>
          </p:cNvPr>
          <p:cNvPicPr>
            <a:picLocks noChangeAspect="1"/>
          </p:cNvPicPr>
          <p:nvPr/>
        </p:nvPicPr>
        <p:blipFill>
          <a:blip r:embed="rId3" cstate="print">
            <a:extLst>
              <a:ext uri="{28A0092B-C50C-407E-A947-70E740481C1C}">
                <a14:useLocalDpi xmlns:a14="http://schemas.microsoft.com/office/drawing/2010/main" val="0"/>
              </a:ext>
            </a:extLst>
          </a:blip>
          <a:srcRect t="10654" b="10877"/>
          <a:stretch/>
        </p:blipFill>
        <p:spPr>
          <a:xfrm>
            <a:off x="2433732" y="0"/>
            <a:ext cx="7324536" cy="3038475"/>
          </a:xfrm>
          <a:prstGeom prst="rect">
            <a:avLst/>
          </a:prstGeom>
        </p:spPr>
      </p:pic>
    </p:spTree>
    <p:extLst>
      <p:ext uri="{BB962C8B-B14F-4D97-AF65-F5344CB8AC3E}">
        <p14:creationId xmlns:p14="http://schemas.microsoft.com/office/powerpoint/2010/main" val="125137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027426-CBB8-86DB-F91E-20EB54B5C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83" y="694596"/>
            <a:ext cx="11853538" cy="1218178"/>
          </a:xfrm>
          <a:prstGeom prst="rect">
            <a:avLst/>
          </a:prstGeom>
        </p:spPr>
      </p:pic>
      <p:pic>
        <p:nvPicPr>
          <p:cNvPr id="3" name="Picture 2">
            <a:extLst>
              <a:ext uri="{FF2B5EF4-FFF2-40B4-BE49-F238E27FC236}">
                <a16:creationId xmlns:a16="http://schemas.microsoft.com/office/drawing/2014/main" id="{7B1A2A46-7EAE-6ED3-0370-BA02EC1A0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67" y="3530343"/>
            <a:ext cx="11688484" cy="793464"/>
          </a:xfrm>
          <a:prstGeom prst="rect">
            <a:avLst/>
          </a:prstGeom>
        </p:spPr>
      </p:pic>
      <p:pic>
        <p:nvPicPr>
          <p:cNvPr id="4" name="Picture 3">
            <a:extLst>
              <a:ext uri="{FF2B5EF4-FFF2-40B4-BE49-F238E27FC236}">
                <a16:creationId xmlns:a16="http://schemas.microsoft.com/office/drawing/2014/main" id="{EA213180-A81E-49F1-9C24-9601434409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167" y="2146039"/>
            <a:ext cx="11688483" cy="937153"/>
          </a:xfrm>
          <a:prstGeom prst="rect">
            <a:avLst/>
          </a:prstGeom>
        </p:spPr>
      </p:pic>
    </p:spTree>
    <p:extLst>
      <p:ext uri="{BB962C8B-B14F-4D97-AF65-F5344CB8AC3E}">
        <p14:creationId xmlns:p14="http://schemas.microsoft.com/office/powerpoint/2010/main" val="3023337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B5438A0C-AE1C-0A9B-1BF9-3B26175F7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72" y="3659266"/>
            <a:ext cx="1790950" cy="1200318"/>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0FD45753-B271-1C9E-592A-E9ECF745C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484" y="1563858"/>
            <a:ext cx="1981477" cy="1267002"/>
          </a:xfrm>
          <a:prstGeom prst="rect">
            <a:avLst/>
          </a:prstGeom>
        </p:spPr>
      </p:pic>
    </p:spTree>
    <p:extLst>
      <p:ext uri="{BB962C8B-B14F-4D97-AF65-F5344CB8AC3E}">
        <p14:creationId xmlns:p14="http://schemas.microsoft.com/office/powerpoint/2010/main" val="2862625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59315517-D03D-FD98-A9C5-2401D857B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626" y="1880971"/>
            <a:ext cx="7506748" cy="3096057"/>
          </a:xfrm>
          <a:prstGeom prst="rect">
            <a:avLst/>
          </a:prstGeom>
        </p:spPr>
      </p:pic>
    </p:spTree>
    <p:extLst>
      <p:ext uri="{BB962C8B-B14F-4D97-AF65-F5344CB8AC3E}">
        <p14:creationId xmlns:p14="http://schemas.microsoft.com/office/powerpoint/2010/main" val="2315878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computer screen&#10;&#10;AI-generated content may be incorrect.">
            <a:extLst>
              <a:ext uri="{FF2B5EF4-FFF2-40B4-BE49-F238E27FC236}">
                <a16:creationId xmlns:a16="http://schemas.microsoft.com/office/drawing/2014/main" id="{A900769C-889D-72F4-44AE-F6039FE90F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2935" y="0"/>
            <a:ext cx="4094594" cy="6858000"/>
          </a:xfrm>
          <a:prstGeom prst="rect">
            <a:avLst/>
          </a:prstGeom>
        </p:spPr>
      </p:pic>
      <p:pic>
        <p:nvPicPr>
          <p:cNvPr id="19" name="Picture 18" descr="A screenshot of a computer screen&#10;&#10;AI-generated content may be incorrect.">
            <a:extLst>
              <a:ext uri="{FF2B5EF4-FFF2-40B4-BE49-F238E27FC236}">
                <a16:creationId xmlns:a16="http://schemas.microsoft.com/office/drawing/2014/main" id="{E0DDB7C0-DC2B-A8BB-EF39-6C29D56765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5578" y="0"/>
            <a:ext cx="4492763" cy="6858000"/>
          </a:xfrm>
          <a:prstGeom prst="rect">
            <a:avLst/>
          </a:prstGeom>
        </p:spPr>
      </p:pic>
    </p:spTree>
    <p:extLst>
      <p:ext uri="{BB962C8B-B14F-4D97-AF65-F5344CB8AC3E}">
        <p14:creationId xmlns:p14="http://schemas.microsoft.com/office/powerpoint/2010/main" val="1960596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D58016D-8069-09C2-8CAC-0979CA0656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73957" y="0"/>
            <a:ext cx="1444086" cy="6858000"/>
          </a:xfrm>
          <a:prstGeom prst="rect">
            <a:avLst/>
          </a:prstGeom>
        </p:spPr>
      </p:pic>
      <p:pic>
        <p:nvPicPr>
          <p:cNvPr id="19" name="Picture 18" descr="A screenshot of a computer program&#10;&#10;AI-generated content may be incorrect.">
            <a:extLst>
              <a:ext uri="{FF2B5EF4-FFF2-40B4-BE49-F238E27FC236}">
                <a16:creationId xmlns:a16="http://schemas.microsoft.com/office/drawing/2014/main" id="{4011758E-A1B3-7A6B-BEA8-E3CDB3959E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617" y="336550"/>
            <a:ext cx="4864340" cy="3867150"/>
          </a:xfrm>
          <a:prstGeom prst="rect">
            <a:avLst/>
          </a:prstGeom>
        </p:spPr>
      </p:pic>
      <p:sp>
        <p:nvSpPr>
          <p:cNvPr id="20" name="TextBox 19">
            <a:extLst>
              <a:ext uri="{FF2B5EF4-FFF2-40B4-BE49-F238E27FC236}">
                <a16:creationId xmlns:a16="http://schemas.microsoft.com/office/drawing/2014/main" id="{B45BBA35-5BAA-FBED-A686-BB86E87FF385}"/>
              </a:ext>
            </a:extLst>
          </p:cNvPr>
          <p:cNvSpPr txBox="1"/>
          <p:nvPr/>
        </p:nvSpPr>
        <p:spPr>
          <a:xfrm>
            <a:off x="5705474" y="708025"/>
            <a:ext cx="6267451" cy="646331"/>
          </a:xfrm>
          <a:prstGeom prst="rect">
            <a:avLst/>
          </a:prstGeom>
          <a:noFill/>
        </p:spPr>
        <p:txBody>
          <a:bodyPr wrap="square" rtlCol="0">
            <a:spAutoFit/>
          </a:bodyPr>
          <a:lstStyle/>
          <a:p>
            <a:pPr marR="0" algn="l" rtl="0"/>
            <a:r>
              <a:rPr lang="vi-VN" sz="1800" b="0" i="0" u="none" strike="noStrike" baseline="0" dirty="0">
                <a:latin typeface="Cascadia Code" panose="020B0609020000020004" pitchFamily="49" charset="0"/>
                <a:cs typeface="Cascadia Code" panose="020B0609020000020004" pitchFamily="49" charset="0"/>
              </a:rPr>
              <a:t>Nếu </a:t>
            </a:r>
            <a:r>
              <a:rPr lang="vi-VN" sz="1800" b="0" i="0" u="sng" strike="noStrike" baseline="0" dirty="0">
                <a:latin typeface="Cascadia Code" panose="020B0609020000020004" pitchFamily="49" charset="0"/>
                <a:cs typeface="Cascadia Code" panose="020B0609020000020004" pitchFamily="49" charset="0"/>
              </a:rPr>
              <a:t>selectROI</a:t>
            </a:r>
            <a:r>
              <a:rPr lang="vi-VN" sz="1800" b="0" i="0" u="none" strike="noStrike" baseline="0" dirty="0">
                <a:latin typeface="Cascadia Code" panose="020B0609020000020004" pitchFamily="49" charset="0"/>
                <a:cs typeface="Cascadia Code" panose="020B0609020000020004" pitchFamily="49" charset="0"/>
              </a:rPr>
              <a:t> có tọa độ </a:t>
            </a:r>
            <a:r>
              <a:rPr lang="vi-VN" sz="1800" b="1" i="0" u="none" strike="noStrike" baseline="0" dirty="0">
                <a:latin typeface="Cascadia Code" panose="020B0609020000020004" pitchFamily="49" charset="0"/>
                <a:cs typeface="Cascadia Code" panose="020B0609020000020004" pitchFamily="49" charset="0"/>
              </a:rPr>
              <a:t>(x, y)</a:t>
            </a:r>
            <a:r>
              <a:rPr lang="vi-VN" sz="1800" b="0" i="0" u="none" strike="noStrike" baseline="0" dirty="0">
                <a:latin typeface="Cascadia Code" panose="020B0609020000020004" pitchFamily="49" charset="0"/>
                <a:cs typeface="Cascadia Code" panose="020B0609020000020004" pitchFamily="49" charset="0"/>
              </a:rPr>
              <a:t> và kích thước </a:t>
            </a:r>
            <a:r>
              <a:rPr lang="vi-VN" sz="1800" b="1" i="0" u="none" strike="noStrike" baseline="0" dirty="0">
                <a:latin typeface="Cascadia Code" panose="020B0609020000020004" pitchFamily="49" charset="0"/>
                <a:cs typeface="Cascadia Code" panose="020B0609020000020004" pitchFamily="49" charset="0"/>
              </a:rPr>
              <a:t>(width, height)</a:t>
            </a:r>
            <a:r>
              <a:rPr lang="vi-VN" sz="1800" b="0" i="0" u="none" strike="noStrike" baseline="0" dirty="0">
                <a:latin typeface="Cascadia Code" panose="020B0609020000020004" pitchFamily="49" charset="0"/>
                <a:cs typeface="Cascadia Code" panose="020B0609020000020004" pitchFamily="49" charset="0"/>
              </a:rPr>
              <a:t>, thì:</a:t>
            </a:r>
            <a:r>
              <a:rPr lang="en-US" sz="1800" b="0" i="0" u="none" strike="noStrike" baseline="0" dirty="0">
                <a:latin typeface="Cascadia Code" panose="020B0609020000020004" pitchFamily="49" charset="0"/>
                <a:cs typeface="Cascadia Code" panose="020B0609020000020004" pitchFamily="49" charset="0"/>
              </a:rPr>
              <a:t> </a:t>
            </a:r>
            <a:r>
              <a:rPr lang="en-US" sz="1800" b="1" i="0" u="none" strike="noStrike" baseline="0" dirty="0" err="1">
                <a:latin typeface="Cascadia Code" panose="020B0609020000020004" pitchFamily="49" charset="0"/>
                <a:cs typeface="Cascadia Code" panose="020B0609020000020004" pitchFamily="49" charset="0"/>
              </a:rPr>
              <a:t>br</a:t>
            </a:r>
            <a:r>
              <a:rPr lang="en-US" sz="1800" b="0" i="0" u="none" strike="noStrike" baseline="0" dirty="0">
                <a:latin typeface="Cascadia Code" panose="020B0609020000020004" pitchFamily="49" charset="0"/>
                <a:cs typeface="Cascadia Code" panose="020B0609020000020004" pitchFamily="49" charset="0"/>
              </a:rPr>
              <a:t> (bottom right)</a:t>
            </a:r>
            <a:endParaRPr lang="vi-VN" sz="1800" b="0" i="0" u="none" strike="noStrike" baseline="0" dirty="0">
              <a:latin typeface="Cascadia Code" panose="020B0609020000020004" pitchFamily="49" charset="0"/>
              <a:cs typeface="Cascadia Code" panose="020B0609020000020004" pitchFamily="49" charset="0"/>
            </a:endParaRPr>
          </a:p>
        </p:txBody>
      </p:sp>
      <p:pic>
        <p:nvPicPr>
          <p:cNvPr id="22" name="Picture 21" descr="A screen shot of a computer program&#10;&#10;AI-generated content may be incorrect.">
            <a:extLst>
              <a:ext uri="{FF2B5EF4-FFF2-40B4-BE49-F238E27FC236}">
                <a16:creationId xmlns:a16="http://schemas.microsoft.com/office/drawing/2014/main" id="{4361B2EC-F7D2-8F18-E7EF-AAD23F8B5F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5474" y="1354356"/>
            <a:ext cx="2981741" cy="1086002"/>
          </a:xfrm>
          <a:prstGeom prst="rect">
            <a:avLst/>
          </a:prstGeom>
        </p:spPr>
      </p:pic>
    </p:spTree>
    <p:extLst>
      <p:ext uri="{BB962C8B-B14F-4D97-AF65-F5344CB8AC3E}">
        <p14:creationId xmlns:p14="http://schemas.microsoft.com/office/powerpoint/2010/main" val="2518013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horizontal lines&#10;&#10;AI-generated content may be incorrect.">
            <a:extLst>
              <a:ext uri="{FF2B5EF4-FFF2-40B4-BE49-F238E27FC236}">
                <a16:creationId xmlns:a16="http://schemas.microsoft.com/office/drawing/2014/main" id="{0DEF1EDA-6821-8BF3-3585-6AFBD2B8D2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891" y="191149"/>
            <a:ext cx="9383434" cy="1829055"/>
          </a:xfrm>
          <a:prstGeom prst="rect">
            <a:avLst/>
          </a:prstGeom>
        </p:spPr>
      </p:pic>
      <p:pic>
        <p:nvPicPr>
          <p:cNvPr id="7" name="Picture 6">
            <a:extLst>
              <a:ext uri="{FF2B5EF4-FFF2-40B4-BE49-F238E27FC236}">
                <a16:creationId xmlns:a16="http://schemas.microsoft.com/office/drawing/2014/main" id="{86B8FE51-3134-D51E-3DD4-7FFDA8252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821" y="2373074"/>
            <a:ext cx="8640381" cy="152421"/>
          </a:xfrm>
          <a:prstGeom prst="rect">
            <a:avLst/>
          </a:prstGeom>
        </p:spPr>
      </p:pic>
      <p:pic>
        <p:nvPicPr>
          <p:cNvPr id="9" name="Picture 8">
            <a:extLst>
              <a:ext uri="{FF2B5EF4-FFF2-40B4-BE49-F238E27FC236}">
                <a16:creationId xmlns:a16="http://schemas.microsoft.com/office/drawing/2014/main" id="{B36AC129-C92D-EB46-A5B7-078BF3E92E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21" y="2716417"/>
            <a:ext cx="8659433" cy="161948"/>
          </a:xfrm>
          <a:prstGeom prst="rect">
            <a:avLst/>
          </a:prstGeom>
        </p:spPr>
      </p:pic>
    </p:spTree>
    <p:extLst>
      <p:ext uri="{BB962C8B-B14F-4D97-AF65-F5344CB8AC3E}">
        <p14:creationId xmlns:p14="http://schemas.microsoft.com/office/powerpoint/2010/main" val="3027604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CB30CD-2F15-DE17-A4EE-2293EDC46A25}"/>
              </a:ext>
            </a:extLst>
          </p:cNvPr>
          <p:cNvPicPr>
            <a:picLocks noChangeAspect="1"/>
          </p:cNvPicPr>
          <p:nvPr/>
        </p:nvPicPr>
        <p:blipFill>
          <a:blip r:embed="rId2"/>
          <a:stretch>
            <a:fillRect/>
          </a:stretch>
        </p:blipFill>
        <p:spPr>
          <a:xfrm>
            <a:off x="202695" y="758810"/>
            <a:ext cx="7240010" cy="209579"/>
          </a:xfrm>
          <a:prstGeom prst="rect">
            <a:avLst/>
          </a:prstGeom>
        </p:spPr>
      </p:pic>
      <p:pic>
        <p:nvPicPr>
          <p:cNvPr id="6" name="Picture 5">
            <a:extLst>
              <a:ext uri="{FF2B5EF4-FFF2-40B4-BE49-F238E27FC236}">
                <a16:creationId xmlns:a16="http://schemas.microsoft.com/office/drawing/2014/main" id="{3DE1D8F2-76D7-1336-D76D-C3788CD302F8}"/>
              </a:ext>
            </a:extLst>
          </p:cNvPr>
          <p:cNvPicPr>
            <a:picLocks noChangeAspect="1"/>
          </p:cNvPicPr>
          <p:nvPr/>
        </p:nvPicPr>
        <p:blipFill>
          <a:blip r:embed="rId3"/>
          <a:stretch>
            <a:fillRect/>
          </a:stretch>
        </p:blipFill>
        <p:spPr>
          <a:xfrm>
            <a:off x="202695" y="1395993"/>
            <a:ext cx="10605005" cy="151717"/>
          </a:xfrm>
          <a:prstGeom prst="rect">
            <a:avLst/>
          </a:prstGeom>
        </p:spPr>
      </p:pic>
    </p:spTree>
    <p:extLst>
      <p:ext uri="{BB962C8B-B14F-4D97-AF65-F5344CB8AC3E}">
        <p14:creationId xmlns:p14="http://schemas.microsoft.com/office/powerpoint/2010/main" val="2098334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1AEDF-7485-BAA8-42FE-C3E5C6F4327E}"/>
              </a:ext>
            </a:extLst>
          </p:cNvPr>
          <p:cNvSpPr>
            <a:spLocks noGrp="1"/>
          </p:cNvSpPr>
          <p:nvPr>
            <p:ph type="title"/>
          </p:nvPr>
        </p:nvSpPr>
        <p:spPr/>
        <p:txBody>
          <a:bodyPr/>
          <a:lstStyle/>
          <a:p>
            <a:r>
              <a:rPr lang="en-US" altLang="en-US" sz="2800" b="1" dirty="0"/>
              <a:t>Battery inspection project</a:t>
            </a:r>
            <a:endParaRPr lang="en-US" dirty="0"/>
          </a:p>
        </p:txBody>
      </p:sp>
      <p:sp>
        <p:nvSpPr>
          <p:cNvPr id="4" name="TextBox 40">
            <a:extLst>
              <a:ext uri="{FF2B5EF4-FFF2-40B4-BE49-F238E27FC236}">
                <a16:creationId xmlns:a16="http://schemas.microsoft.com/office/drawing/2014/main" id="{7EC89639-7E69-6C60-0E99-C084954F29FD}"/>
              </a:ext>
            </a:extLst>
          </p:cNvPr>
          <p:cNvSpPr txBox="1">
            <a:spLocks noChangeArrowheads="1"/>
          </p:cNvSpPr>
          <p:nvPr/>
        </p:nvSpPr>
        <p:spPr bwMode="auto">
          <a:xfrm>
            <a:off x="2497138" y="981439"/>
            <a:ext cx="23193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en-US" sz="1500" b="1" dirty="0">
                <a:latin typeface="Times New Roman" panose="02020603050405020304" pitchFamily="18" charset="0"/>
                <a:cs typeface="Times New Roman" panose="02020603050405020304" pitchFamily="18" charset="0"/>
              </a:rPr>
              <a:t>Cylinder battery</a:t>
            </a:r>
          </a:p>
        </p:txBody>
      </p:sp>
      <p:pic>
        <p:nvPicPr>
          <p:cNvPr id="5" name="Picture 4" descr="5: The most common lithium-ion cell types. | Download Scientific Diagram">
            <a:extLst>
              <a:ext uri="{FF2B5EF4-FFF2-40B4-BE49-F238E27FC236}">
                <a16:creationId xmlns:a16="http://schemas.microsoft.com/office/drawing/2014/main" id="{47CBEC18-365F-8210-FD9D-C229AD3E5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788" r="53903" b="48334"/>
          <a:stretch>
            <a:fillRect/>
          </a:stretch>
        </p:blipFill>
        <p:spPr bwMode="auto">
          <a:xfrm>
            <a:off x="2125663" y="1468801"/>
            <a:ext cx="2159000"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7B1EB0E-FEDF-34D0-B421-73236AC0D2E6}"/>
              </a:ext>
            </a:extLst>
          </p:cNvPr>
          <p:cNvSpPr txBox="1"/>
          <p:nvPr/>
        </p:nvSpPr>
        <p:spPr>
          <a:xfrm>
            <a:off x="2078038" y="2994389"/>
            <a:ext cx="2593975" cy="323165"/>
          </a:xfrm>
          <a:prstGeom prst="rect">
            <a:avLst/>
          </a:prstGeom>
          <a:noFill/>
        </p:spPr>
        <p:txBody>
          <a:bodyPr>
            <a:spAutoFit/>
          </a:bodyPr>
          <a:lstStyle/>
          <a:p>
            <a:pPr>
              <a:defRPr/>
            </a:pPr>
            <a:r>
              <a:rPr lang="en-US" sz="750" dirty="0">
                <a:solidFill>
                  <a:srgbClr val="222222"/>
                </a:solidFill>
                <a:latin typeface="Times New Roman" panose="02020603050405020304" pitchFamily="18" charset="0"/>
                <a:cs typeface="Times New Roman" panose="02020603050405020304" pitchFamily="18" charset="0"/>
              </a:rPr>
              <a:t>Image Source: </a:t>
            </a:r>
            <a:r>
              <a:rPr lang="en-US" sz="750" dirty="0" err="1">
                <a:solidFill>
                  <a:srgbClr val="222222"/>
                </a:solidFill>
                <a:latin typeface="Times New Roman" panose="02020603050405020304" pitchFamily="18" charset="0"/>
                <a:cs typeface="Times New Roman" panose="02020603050405020304" pitchFamily="18" charset="0"/>
              </a:rPr>
              <a:t>Murashko</a:t>
            </a:r>
            <a:r>
              <a:rPr lang="en-US" sz="750" dirty="0">
                <a:solidFill>
                  <a:srgbClr val="222222"/>
                </a:solidFill>
                <a:latin typeface="Times New Roman" panose="02020603050405020304" pitchFamily="18" charset="0"/>
                <a:cs typeface="Times New Roman" panose="02020603050405020304" pitchFamily="18" charset="0"/>
              </a:rPr>
              <a:t>, Kirill. "Thermal modelling of commercial lithium-ion batteries." (2016).</a:t>
            </a:r>
            <a:endParaRPr lang="en-US" sz="750" dirty="0">
              <a:latin typeface="Times New Roman" panose="02020603050405020304" pitchFamily="18" charset="0"/>
              <a:cs typeface="Times New Roman" panose="02020603050405020304" pitchFamily="18" charset="0"/>
            </a:endParaRPr>
          </a:p>
        </p:txBody>
      </p:sp>
      <p:sp>
        <p:nvSpPr>
          <p:cNvPr id="7" name="오른쪽 화살표 5">
            <a:extLst>
              <a:ext uri="{FF2B5EF4-FFF2-40B4-BE49-F238E27FC236}">
                <a16:creationId xmlns:a16="http://schemas.microsoft.com/office/drawing/2014/main" id="{6A3B82D0-8BFA-F892-99B5-ED77A3DF931C}"/>
              </a:ext>
            </a:extLst>
          </p:cNvPr>
          <p:cNvSpPr/>
          <p:nvPr/>
        </p:nvSpPr>
        <p:spPr>
          <a:xfrm>
            <a:off x="4449763" y="1733914"/>
            <a:ext cx="808037" cy="30321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Times New Roman" panose="02020603050405020304" pitchFamily="18" charset="0"/>
              <a:cs typeface="Times New Roman" panose="02020603050405020304" pitchFamily="18" charset="0"/>
            </a:endParaRPr>
          </a:p>
        </p:txBody>
      </p:sp>
      <p:sp>
        <p:nvSpPr>
          <p:cNvPr id="8" name="오른쪽 화살표 5">
            <a:extLst>
              <a:ext uri="{FF2B5EF4-FFF2-40B4-BE49-F238E27FC236}">
                <a16:creationId xmlns:a16="http://schemas.microsoft.com/office/drawing/2014/main" id="{923048EE-DA34-7885-6EB3-5B00A80B907A}"/>
              </a:ext>
            </a:extLst>
          </p:cNvPr>
          <p:cNvSpPr/>
          <p:nvPr/>
        </p:nvSpPr>
        <p:spPr>
          <a:xfrm>
            <a:off x="7242175" y="1725976"/>
            <a:ext cx="800100" cy="30321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Times New Roman" panose="02020603050405020304" pitchFamily="18" charset="0"/>
              <a:cs typeface="Times New Roman" panose="02020603050405020304" pitchFamily="18" charset="0"/>
            </a:endParaRPr>
          </a:p>
        </p:txBody>
      </p:sp>
      <p:pic>
        <p:nvPicPr>
          <p:cNvPr id="9" name="Picture 44">
            <a:extLst>
              <a:ext uri="{FF2B5EF4-FFF2-40B4-BE49-F238E27FC236}">
                <a16:creationId xmlns:a16="http://schemas.microsoft.com/office/drawing/2014/main" id="{7A4F6B9C-450F-45A7-7F74-EB390E6981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34193" t="41338" r="21092" b="9453"/>
          <a:stretch>
            <a:fillRect/>
          </a:stretch>
        </p:blipFill>
        <p:spPr bwMode="auto">
          <a:xfrm>
            <a:off x="8470900" y="903651"/>
            <a:ext cx="1447800"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53">
            <a:extLst>
              <a:ext uri="{FF2B5EF4-FFF2-40B4-BE49-F238E27FC236}">
                <a16:creationId xmlns:a16="http://schemas.microsoft.com/office/drawing/2014/main" id="{9EF37807-0EEB-20FE-A864-6B380E4C9934}"/>
              </a:ext>
            </a:extLst>
          </p:cNvPr>
          <p:cNvSpPr txBox="1">
            <a:spLocks noChangeArrowheads="1"/>
          </p:cNvSpPr>
          <p:nvPr/>
        </p:nvSpPr>
        <p:spPr bwMode="auto">
          <a:xfrm>
            <a:off x="6978650" y="1449751"/>
            <a:ext cx="1831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latinLnBrk="0">
              <a:spcBef>
                <a:spcPct val="0"/>
              </a:spcBef>
              <a:buClrTx/>
              <a:buSzTx/>
              <a:buFontTx/>
              <a:buNone/>
            </a:pPr>
            <a:r>
              <a:rPr lang="en-US" altLang="en-US" sz="1400" dirty="0" err="1">
                <a:latin typeface="Times New Roman" panose="02020603050405020304" pitchFamily="18" charset="0"/>
                <a:cs typeface="Times New Roman" panose="02020603050405020304" pitchFamily="18" charset="0"/>
              </a:rPr>
              <a:t>Xray</a:t>
            </a:r>
            <a:r>
              <a:rPr lang="en-US" altLang="en-US" sz="1400" dirty="0">
                <a:latin typeface="Times New Roman" panose="02020603050405020304" pitchFamily="18" charset="0"/>
                <a:cs typeface="Times New Roman" panose="02020603050405020304" pitchFamily="18" charset="0"/>
              </a:rPr>
              <a:t>-machine</a:t>
            </a:r>
          </a:p>
        </p:txBody>
      </p:sp>
      <p:sp>
        <p:nvSpPr>
          <p:cNvPr id="11" name="TextBox 54">
            <a:extLst>
              <a:ext uri="{FF2B5EF4-FFF2-40B4-BE49-F238E27FC236}">
                <a16:creationId xmlns:a16="http://schemas.microsoft.com/office/drawing/2014/main" id="{542958BA-0CE8-BBC1-DF6A-3A2847A6E362}"/>
              </a:ext>
            </a:extLst>
          </p:cNvPr>
          <p:cNvSpPr txBox="1">
            <a:spLocks noChangeArrowheads="1"/>
          </p:cNvSpPr>
          <p:nvPr/>
        </p:nvSpPr>
        <p:spPr bwMode="auto">
          <a:xfrm>
            <a:off x="7993062" y="2859451"/>
            <a:ext cx="237274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en-US" sz="1400" dirty="0">
                <a:latin typeface="Times New Roman" panose="02020603050405020304" pitchFamily="18" charset="0"/>
                <a:cs typeface="Times New Roman" panose="02020603050405020304" pitchFamily="18" charset="0"/>
              </a:rPr>
              <a:t>Sample image (upper)</a:t>
            </a:r>
          </a:p>
        </p:txBody>
      </p:sp>
      <p:pic>
        <p:nvPicPr>
          <p:cNvPr id="12" name="Picture 24" descr="Батареи для ноутбуков | 1600 KGS | Бишкек | объявление создано 15 ноября  2017">
            <a:extLst>
              <a:ext uri="{FF2B5EF4-FFF2-40B4-BE49-F238E27FC236}">
                <a16:creationId xmlns:a16="http://schemas.microsoft.com/office/drawing/2014/main" id="{BC4B7F7C-483F-FF7F-C06E-9A2687BEBC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3438" y="1283064"/>
            <a:ext cx="9794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6" descr="China 18650 26650 32650 Battery Pack Assembling Machine Automatic Spot  Welding Machine with Single Side Welder (TWSL-800) - China Battery Spot  Welding Machine, Auto Battery Spot Welding Machine">
            <a:extLst>
              <a:ext uri="{FF2B5EF4-FFF2-40B4-BE49-F238E27FC236}">
                <a16:creationId xmlns:a16="http://schemas.microsoft.com/office/drawing/2014/main" id="{13AD2126-1ABC-8103-E13F-8CDA177FA4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7390" t="10818" r="3265" b="8765"/>
          <a:stretch>
            <a:fillRect/>
          </a:stretch>
        </p:blipFill>
        <p:spPr bwMode="auto">
          <a:xfrm>
            <a:off x="5386388" y="1808526"/>
            <a:ext cx="88106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A picture containing accessory, opened&#10;&#10;Description automatically generated">
            <a:extLst>
              <a:ext uri="{FF2B5EF4-FFF2-40B4-BE49-F238E27FC236}">
                <a16:creationId xmlns:a16="http://schemas.microsoft.com/office/drawing/2014/main" id="{C6ECC504-1F49-8DBA-8E15-B6138A92CAE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t="18523"/>
          <a:stretch>
            <a:fillRect/>
          </a:stretch>
        </p:blipFill>
        <p:spPr bwMode="auto">
          <a:xfrm>
            <a:off x="3948113" y="3548426"/>
            <a:ext cx="287655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4">
            <a:extLst>
              <a:ext uri="{FF2B5EF4-FFF2-40B4-BE49-F238E27FC236}">
                <a16:creationId xmlns:a16="http://schemas.microsoft.com/office/drawing/2014/main" id="{E05E7D7E-DCCA-59E4-EC06-B396D525F133}"/>
              </a:ext>
            </a:extLst>
          </p:cNvPr>
          <p:cNvCxnSpPr>
            <a:cxnSpLocks/>
          </p:cNvCxnSpPr>
          <p:nvPr/>
        </p:nvCxnSpPr>
        <p:spPr bwMode="auto">
          <a:xfrm flipV="1">
            <a:off x="3379788" y="4440601"/>
            <a:ext cx="752475" cy="7938"/>
          </a:xfrm>
          <a:prstGeom prst="straightConnector1">
            <a:avLst/>
          </a:prstGeom>
          <a:noFill/>
          <a:ln w="9525" algn="ctr">
            <a:solidFill>
              <a:srgbClr val="CC6600"/>
            </a:solidFill>
            <a:round/>
            <a:headEnd/>
            <a:tailEnd type="triangle" w="med" len="med"/>
          </a:ln>
          <a:extLst>
            <a:ext uri="{909E8E84-426E-40DD-AFC4-6F175D3DCCD1}">
              <a14:hiddenFill xmlns:a14="http://schemas.microsoft.com/office/drawing/2010/main">
                <a:noFill/>
              </a14:hiddenFill>
            </a:ext>
          </a:extLst>
        </p:spPr>
      </p:cxnSp>
      <p:cxnSp>
        <p:nvCxnSpPr>
          <p:cNvPr id="16" name="Straight Arrow Connector 15">
            <a:extLst>
              <a:ext uri="{FF2B5EF4-FFF2-40B4-BE49-F238E27FC236}">
                <a16:creationId xmlns:a16="http://schemas.microsoft.com/office/drawing/2014/main" id="{73C45781-FA98-7233-AA67-5845B71A3C5A}"/>
              </a:ext>
            </a:extLst>
          </p:cNvPr>
          <p:cNvCxnSpPr>
            <a:cxnSpLocks/>
          </p:cNvCxnSpPr>
          <p:nvPr/>
        </p:nvCxnSpPr>
        <p:spPr bwMode="auto">
          <a:xfrm flipV="1">
            <a:off x="3375025" y="4710476"/>
            <a:ext cx="784225" cy="17463"/>
          </a:xfrm>
          <a:prstGeom prst="straightConnector1">
            <a:avLst/>
          </a:prstGeom>
          <a:solidFill>
            <a:schemeClr val="accent1"/>
          </a:solidFill>
          <a:ln w="9525" cap="flat" cmpd="sng" algn="ctr">
            <a:solidFill>
              <a:schemeClr val="tx1">
                <a:lumMod val="50000"/>
                <a:lumOff val="50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E4E6992A-0F87-1109-2B8A-47D50D7AB499}"/>
              </a:ext>
            </a:extLst>
          </p:cNvPr>
          <p:cNvCxnSpPr>
            <a:cxnSpLocks/>
          </p:cNvCxnSpPr>
          <p:nvPr/>
        </p:nvCxnSpPr>
        <p:spPr bwMode="auto">
          <a:xfrm>
            <a:off x="3375025" y="4232639"/>
            <a:ext cx="876300" cy="115887"/>
          </a:xfrm>
          <a:prstGeom prst="straightConnector1">
            <a:avLst/>
          </a:prstGeom>
          <a:solidFill>
            <a:schemeClr val="accent1"/>
          </a:solidFill>
          <a:ln w="9525" cap="flat" cmpd="sng" algn="ctr">
            <a:solidFill>
              <a:schemeClr val="tx2">
                <a:lumMod val="75000"/>
              </a:schemeClr>
            </a:solidFill>
            <a:prstDash val="solid"/>
            <a:round/>
            <a:headEnd type="none" w="med" len="med"/>
            <a:tailEnd type="triangle"/>
          </a:ln>
          <a:effectLst/>
        </p:spPr>
      </p:cxnSp>
      <p:sp>
        <p:nvSpPr>
          <p:cNvPr id="18" name="TextBox 53">
            <a:extLst>
              <a:ext uri="{FF2B5EF4-FFF2-40B4-BE49-F238E27FC236}">
                <a16:creationId xmlns:a16="http://schemas.microsoft.com/office/drawing/2014/main" id="{10AD3291-2D3D-9B1E-9F0E-7A048EC37C98}"/>
              </a:ext>
            </a:extLst>
          </p:cNvPr>
          <p:cNvSpPr txBox="1">
            <a:spLocks noChangeArrowheads="1"/>
          </p:cNvSpPr>
          <p:nvPr/>
        </p:nvSpPr>
        <p:spPr bwMode="auto">
          <a:xfrm>
            <a:off x="1828800" y="4008801"/>
            <a:ext cx="16287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latinLnBrk="0">
              <a:spcBef>
                <a:spcPct val="0"/>
              </a:spcBef>
              <a:buClrTx/>
              <a:buSzTx/>
              <a:buFontTx/>
              <a:buNone/>
            </a:pPr>
            <a:r>
              <a:rPr lang="en-US" altLang="en-US" sz="1100">
                <a:latin typeface="Times New Roman" panose="02020603050405020304" pitchFamily="18" charset="0"/>
                <a:cs typeface="Times New Roman" panose="02020603050405020304" pitchFamily="18" charset="0"/>
              </a:rPr>
              <a:t>Separator (Jelly-Roll)</a:t>
            </a:r>
          </a:p>
        </p:txBody>
      </p:sp>
      <p:sp>
        <p:nvSpPr>
          <p:cNvPr id="19" name="TextBox 53">
            <a:extLst>
              <a:ext uri="{FF2B5EF4-FFF2-40B4-BE49-F238E27FC236}">
                <a16:creationId xmlns:a16="http://schemas.microsoft.com/office/drawing/2014/main" id="{71B91AD9-BC61-C363-74F1-BD34DCF54DDD}"/>
              </a:ext>
            </a:extLst>
          </p:cNvPr>
          <p:cNvSpPr txBox="1">
            <a:spLocks noChangeArrowheads="1"/>
          </p:cNvSpPr>
          <p:nvPr/>
        </p:nvSpPr>
        <p:spPr bwMode="auto">
          <a:xfrm>
            <a:off x="1849438" y="4318364"/>
            <a:ext cx="16287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latinLnBrk="0">
              <a:spcBef>
                <a:spcPct val="0"/>
              </a:spcBef>
              <a:buClrTx/>
              <a:buSzTx/>
              <a:buFontTx/>
              <a:buNone/>
            </a:pPr>
            <a:r>
              <a:rPr lang="en-US" altLang="en-US" sz="1100" dirty="0">
                <a:latin typeface="Times New Roman" panose="02020603050405020304" pitchFamily="18" charset="0"/>
                <a:cs typeface="Times New Roman" panose="02020603050405020304" pitchFamily="18" charset="0"/>
              </a:rPr>
              <a:t>Negative pole</a:t>
            </a:r>
          </a:p>
        </p:txBody>
      </p:sp>
      <p:sp>
        <p:nvSpPr>
          <p:cNvPr id="20" name="TextBox 53">
            <a:extLst>
              <a:ext uri="{FF2B5EF4-FFF2-40B4-BE49-F238E27FC236}">
                <a16:creationId xmlns:a16="http://schemas.microsoft.com/office/drawing/2014/main" id="{64F83A74-D3A6-B230-BB38-120049057A13}"/>
              </a:ext>
            </a:extLst>
          </p:cNvPr>
          <p:cNvSpPr txBox="1">
            <a:spLocks noChangeArrowheads="1"/>
          </p:cNvSpPr>
          <p:nvPr/>
        </p:nvSpPr>
        <p:spPr bwMode="auto">
          <a:xfrm>
            <a:off x="1828800" y="4597764"/>
            <a:ext cx="16287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latinLnBrk="0">
              <a:spcBef>
                <a:spcPct val="0"/>
              </a:spcBef>
              <a:buClrTx/>
              <a:buSzTx/>
              <a:buFontTx/>
              <a:buNone/>
            </a:pPr>
            <a:r>
              <a:rPr lang="en-US" altLang="en-US" sz="1100" dirty="0">
                <a:latin typeface="Times New Roman" panose="02020603050405020304" pitchFamily="18" charset="0"/>
                <a:cs typeface="Times New Roman" panose="02020603050405020304" pitchFamily="18" charset="0"/>
              </a:rPr>
              <a:t>Positive pole</a:t>
            </a:r>
          </a:p>
        </p:txBody>
      </p:sp>
      <p:pic>
        <p:nvPicPr>
          <p:cNvPr id="21" name="Picture 2">
            <a:extLst>
              <a:ext uri="{FF2B5EF4-FFF2-40B4-BE49-F238E27FC236}">
                <a16:creationId xmlns:a16="http://schemas.microsoft.com/office/drawing/2014/main" id="{2C946399-BE5D-A4C9-1ECA-5CA50C5EB44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l="25078" r="7310" b="46227"/>
          <a:stretch>
            <a:fillRect/>
          </a:stretch>
        </p:blipFill>
        <p:spPr bwMode="auto">
          <a:xfrm>
            <a:off x="8370888" y="3288076"/>
            <a:ext cx="1598612" cy="203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54">
            <a:extLst>
              <a:ext uri="{FF2B5EF4-FFF2-40B4-BE49-F238E27FC236}">
                <a16:creationId xmlns:a16="http://schemas.microsoft.com/office/drawing/2014/main" id="{AE109326-EE2F-9A8C-C5BC-ACACD8841FF1}"/>
              </a:ext>
            </a:extLst>
          </p:cNvPr>
          <p:cNvSpPr txBox="1">
            <a:spLocks noChangeArrowheads="1"/>
          </p:cNvSpPr>
          <p:nvPr/>
        </p:nvSpPr>
        <p:spPr bwMode="auto">
          <a:xfrm>
            <a:off x="7989887" y="5323251"/>
            <a:ext cx="237591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chemeClr val="folHlink"/>
              </a:buClr>
              <a:buSzPct val="60000"/>
              <a:buFont typeface="Wingdings" panose="05000000000000000000" pitchFamily="2" charset="2"/>
              <a:buChar char="n"/>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lr>
                <a:schemeClr val="hlink"/>
              </a:buClr>
              <a:buSzPct val="55000"/>
              <a:buFont typeface="Wingdings" panose="05000000000000000000" pitchFamily="2" charset="2"/>
              <a:buChar char="n"/>
              <a:defRPr kumimoji="1" sz="16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lr>
                <a:schemeClr val="folHlink"/>
              </a:buClr>
              <a:buSzPct val="50000"/>
              <a:buFont typeface="Wingdings" panose="05000000000000000000" pitchFamily="2" charset="2"/>
              <a:buChar char="n"/>
              <a:defRPr kumimoji="1" sz="1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lr>
                <a:schemeClr val="accent2"/>
              </a:buClr>
              <a:buSzPct val="55000"/>
              <a:buFont typeface="Wingdings" panose="05000000000000000000" pitchFamily="2" charset="2"/>
              <a:buChar char="n"/>
              <a:defRPr kumimoji="1" sz="12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lr>
                <a:schemeClr val="accent1"/>
              </a:buClr>
              <a:buSzPct val="50000"/>
              <a:buFont typeface="Wingdings" panose="05000000000000000000" pitchFamily="2" charset="2"/>
              <a:buChar char="n"/>
              <a:defRPr kumimoji="1" sz="1000">
                <a:solidFill>
                  <a:schemeClr val="tx1"/>
                </a:solidFill>
                <a:latin typeface="굴림" panose="020B0600000101010101" pitchFamily="34" charset="-127"/>
                <a:ea typeface="굴림" panose="020B0600000101010101" pitchFamily="34" charset="-127"/>
              </a:defRPr>
            </a:lvl9pPr>
          </a:lstStyle>
          <a:p>
            <a:pPr algn="ctr" latinLnBrk="0">
              <a:spcBef>
                <a:spcPct val="0"/>
              </a:spcBef>
              <a:buClrTx/>
              <a:buSzTx/>
              <a:buFontTx/>
              <a:buNone/>
            </a:pPr>
            <a:r>
              <a:rPr lang="en-US" altLang="en-US" sz="1400" dirty="0">
                <a:latin typeface="Times New Roman" panose="02020603050405020304" pitchFamily="18" charset="0"/>
                <a:cs typeface="Times New Roman" panose="02020603050405020304" pitchFamily="18" charset="0"/>
              </a:rPr>
              <a:t>Sample image (lower)</a:t>
            </a:r>
          </a:p>
        </p:txBody>
      </p:sp>
    </p:spTree>
    <p:extLst>
      <p:ext uri="{BB962C8B-B14F-4D97-AF65-F5344CB8AC3E}">
        <p14:creationId xmlns:p14="http://schemas.microsoft.com/office/powerpoint/2010/main" val="31251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318B5D4-55D9-2DC3-4657-1956EE11D058}"/>
              </a:ext>
            </a:extLst>
          </p:cNvPr>
          <p:cNvGrpSpPr/>
          <p:nvPr/>
        </p:nvGrpSpPr>
        <p:grpSpPr>
          <a:xfrm>
            <a:off x="-3236511" y="3787668"/>
            <a:ext cx="6358231" cy="2766473"/>
            <a:chOff x="-3236511" y="3787668"/>
            <a:chExt cx="6358231" cy="2766473"/>
          </a:xfrm>
        </p:grpSpPr>
        <p:grpSp>
          <p:nvGrpSpPr>
            <p:cNvPr id="10" name="Group 9">
              <a:extLst>
                <a:ext uri="{FF2B5EF4-FFF2-40B4-BE49-F238E27FC236}">
                  <a16:creationId xmlns:a16="http://schemas.microsoft.com/office/drawing/2014/main" id="{C31361A3-261F-2F7F-AC4F-11182307ABB4}"/>
                </a:ext>
              </a:extLst>
            </p:cNvPr>
            <p:cNvGrpSpPr/>
            <p:nvPr/>
          </p:nvGrpSpPr>
          <p:grpSpPr>
            <a:xfrm>
              <a:off x="-3236511" y="3787668"/>
              <a:ext cx="6209879" cy="2766473"/>
              <a:chOff x="-3236511" y="3787668"/>
              <a:chExt cx="6209879" cy="2766473"/>
            </a:xfrm>
          </p:grpSpPr>
          <p:sp>
            <p:nvSpPr>
              <p:cNvPr id="2" name="Arc 1">
                <a:extLst>
                  <a:ext uri="{FF2B5EF4-FFF2-40B4-BE49-F238E27FC236}">
                    <a16:creationId xmlns:a16="http://schemas.microsoft.com/office/drawing/2014/main" id="{84E6B299-AB60-890F-07BE-4926B24155F2}"/>
                  </a:ext>
                </a:extLst>
              </p:cNvPr>
              <p:cNvSpPr/>
              <p:nvPr/>
            </p:nvSpPr>
            <p:spPr>
              <a:xfrm>
                <a:off x="-3236511" y="5157420"/>
                <a:ext cx="5215094" cy="1396721"/>
              </a:xfrm>
              <a:prstGeom prst="arc">
                <a:avLst>
                  <a:gd name="adj1" fmla="val 18940048"/>
                  <a:gd name="adj2" fmla="val 213468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a:extLst>
                  <a:ext uri="{FF2B5EF4-FFF2-40B4-BE49-F238E27FC236}">
                    <a16:creationId xmlns:a16="http://schemas.microsoft.com/office/drawing/2014/main" id="{D0BEED3B-1E99-FA03-783F-10A24FD2F676}"/>
                  </a:ext>
                </a:extLst>
              </p:cNvPr>
              <p:cNvSpPr/>
              <p:nvPr/>
            </p:nvSpPr>
            <p:spPr>
              <a:xfrm>
                <a:off x="1717325" y="4499251"/>
                <a:ext cx="1256043" cy="1396721"/>
              </a:xfrm>
              <a:prstGeom prst="arc">
                <a:avLst>
                  <a:gd name="adj1" fmla="val 13872587"/>
                  <a:gd name="adj2" fmla="val 812139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77062FB7-12FC-15ED-64D5-FFA91160CD36}"/>
                  </a:ext>
                </a:extLst>
              </p:cNvPr>
              <p:cNvSpPr/>
              <p:nvPr/>
            </p:nvSpPr>
            <p:spPr>
              <a:xfrm flipV="1">
                <a:off x="-3189969" y="3787668"/>
                <a:ext cx="5215094" cy="1396721"/>
              </a:xfrm>
              <a:prstGeom prst="arc">
                <a:avLst>
                  <a:gd name="adj1" fmla="val 18745299"/>
                  <a:gd name="adj2" fmla="val 213468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 name="Freeform: Shape 8">
              <a:extLst>
                <a:ext uri="{FF2B5EF4-FFF2-40B4-BE49-F238E27FC236}">
                  <a16:creationId xmlns:a16="http://schemas.microsoft.com/office/drawing/2014/main" id="{3FB48765-99C1-08C8-DE65-F67360553916}"/>
                </a:ext>
              </a:extLst>
            </p:cNvPr>
            <p:cNvSpPr/>
            <p:nvPr/>
          </p:nvSpPr>
          <p:spPr>
            <a:xfrm>
              <a:off x="116114" y="4281600"/>
              <a:ext cx="3005606" cy="1930545"/>
            </a:xfrm>
            <a:custGeom>
              <a:avLst/>
              <a:gdLst>
                <a:gd name="connsiteX0" fmla="*/ 0 w 3005606"/>
                <a:gd name="connsiteY0" fmla="*/ 769371 h 1930545"/>
                <a:gd name="connsiteX1" fmla="*/ 1088572 w 3005606"/>
                <a:gd name="connsiteY1" fmla="*/ 537143 h 1930545"/>
                <a:gd name="connsiteX2" fmla="*/ 377372 w 3005606"/>
                <a:gd name="connsiteY2" fmla="*/ 392000 h 1930545"/>
                <a:gd name="connsiteX3" fmla="*/ 1306286 w 3005606"/>
                <a:gd name="connsiteY3" fmla="*/ 232343 h 1930545"/>
                <a:gd name="connsiteX4" fmla="*/ 1088572 w 3005606"/>
                <a:gd name="connsiteY4" fmla="*/ 72686 h 1930545"/>
                <a:gd name="connsiteX5" fmla="*/ 1741715 w 3005606"/>
                <a:gd name="connsiteY5" fmla="*/ 114 h 1930545"/>
                <a:gd name="connsiteX6" fmla="*/ 2409372 w 3005606"/>
                <a:gd name="connsiteY6" fmla="*/ 87200 h 1930545"/>
                <a:gd name="connsiteX7" fmla="*/ 2772229 w 3005606"/>
                <a:gd name="connsiteY7" fmla="*/ 304914 h 1930545"/>
                <a:gd name="connsiteX8" fmla="*/ 2960915 w 3005606"/>
                <a:gd name="connsiteY8" fmla="*/ 609714 h 1930545"/>
                <a:gd name="connsiteX9" fmla="*/ 3004457 w 3005606"/>
                <a:gd name="connsiteY9" fmla="*/ 1001600 h 1930545"/>
                <a:gd name="connsiteX10" fmla="*/ 2931886 w 3005606"/>
                <a:gd name="connsiteY10" fmla="*/ 1248343 h 1930545"/>
                <a:gd name="connsiteX11" fmla="*/ 2786743 w 3005606"/>
                <a:gd name="connsiteY11" fmla="*/ 1509600 h 1930545"/>
                <a:gd name="connsiteX12" fmla="*/ 2510972 w 3005606"/>
                <a:gd name="connsiteY12" fmla="*/ 1727314 h 1930545"/>
                <a:gd name="connsiteX13" fmla="*/ 1828800 w 3005606"/>
                <a:gd name="connsiteY13" fmla="*/ 1930514 h 1930545"/>
                <a:gd name="connsiteX14" fmla="*/ 1973943 w 3005606"/>
                <a:gd name="connsiteY14" fmla="*/ 1712800 h 1930545"/>
                <a:gd name="connsiteX15" fmla="*/ 1074057 w 3005606"/>
                <a:gd name="connsiteY15" fmla="*/ 1799886 h 1930545"/>
                <a:gd name="connsiteX16" fmla="*/ 1582057 w 3005606"/>
                <a:gd name="connsiteY16" fmla="*/ 1538629 h 1930545"/>
                <a:gd name="connsiteX17" fmla="*/ 624115 w 3005606"/>
                <a:gd name="connsiteY17" fmla="*/ 1422514 h 1930545"/>
                <a:gd name="connsiteX18" fmla="*/ 1016000 w 3005606"/>
                <a:gd name="connsiteY18" fmla="*/ 1291886 h 1930545"/>
                <a:gd name="connsiteX19" fmla="*/ 188686 w 3005606"/>
                <a:gd name="connsiteY19" fmla="*/ 1059657 h 193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05606" h="1930545">
                  <a:moveTo>
                    <a:pt x="0" y="769371"/>
                  </a:moveTo>
                  <a:cubicBezTo>
                    <a:pt x="512838" y="684704"/>
                    <a:pt x="1025677" y="600038"/>
                    <a:pt x="1088572" y="537143"/>
                  </a:cubicBezTo>
                  <a:cubicBezTo>
                    <a:pt x="1151467" y="474248"/>
                    <a:pt x="341086" y="442800"/>
                    <a:pt x="377372" y="392000"/>
                  </a:cubicBezTo>
                  <a:cubicBezTo>
                    <a:pt x="413658" y="341200"/>
                    <a:pt x="1187753" y="285562"/>
                    <a:pt x="1306286" y="232343"/>
                  </a:cubicBezTo>
                  <a:cubicBezTo>
                    <a:pt x="1424819" y="179124"/>
                    <a:pt x="1016001" y="111391"/>
                    <a:pt x="1088572" y="72686"/>
                  </a:cubicBezTo>
                  <a:cubicBezTo>
                    <a:pt x="1161144" y="33981"/>
                    <a:pt x="1521582" y="-2305"/>
                    <a:pt x="1741715" y="114"/>
                  </a:cubicBezTo>
                  <a:cubicBezTo>
                    <a:pt x="1961848" y="2533"/>
                    <a:pt x="2237620" y="36400"/>
                    <a:pt x="2409372" y="87200"/>
                  </a:cubicBezTo>
                  <a:cubicBezTo>
                    <a:pt x="2581124" y="138000"/>
                    <a:pt x="2680305" y="217828"/>
                    <a:pt x="2772229" y="304914"/>
                  </a:cubicBezTo>
                  <a:cubicBezTo>
                    <a:pt x="2864153" y="392000"/>
                    <a:pt x="2922210" y="493600"/>
                    <a:pt x="2960915" y="609714"/>
                  </a:cubicBezTo>
                  <a:cubicBezTo>
                    <a:pt x="2999620" y="725828"/>
                    <a:pt x="3009295" y="895162"/>
                    <a:pt x="3004457" y="1001600"/>
                  </a:cubicBezTo>
                  <a:cubicBezTo>
                    <a:pt x="2999619" y="1108038"/>
                    <a:pt x="2968172" y="1163676"/>
                    <a:pt x="2931886" y="1248343"/>
                  </a:cubicBezTo>
                  <a:cubicBezTo>
                    <a:pt x="2895600" y="1333010"/>
                    <a:pt x="2856895" y="1429772"/>
                    <a:pt x="2786743" y="1509600"/>
                  </a:cubicBezTo>
                  <a:cubicBezTo>
                    <a:pt x="2716591" y="1589428"/>
                    <a:pt x="2670629" y="1657162"/>
                    <a:pt x="2510972" y="1727314"/>
                  </a:cubicBezTo>
                  <a:cubicBezTo>
                    <a:pt x="2351315" y="1797466"/>
                    <a:pt x="1918305" y="1932933"/>
                    <a:pt x="1828800" y="1930514"/>
                  </a:cubicBezTo>
                  <a:cubicBezTo>
                    <a:pt x="1739295" y="1928095"/>
                    <a:pt x="2099733" y="1734571"/>
                    <a:pt x="1973943" y="1712800"/>
                  </a:cubicBezTo>
                  <a:cubicBezTo>
                    <a:pt x="1848153" y="1691029"/>
                    <a:pt x="1139371" y="1828914"/>
                    <a:pt x="1074057" y="1799886"/>
                  </a:cubicBezTo>
                  <a:cubicBezTo>
                    <a:pt x="1008743" y="1770858"/>
                    <a:pt x="1657047" y="1601524"/>
                    <a:pt x="1582057" y="1538629"/>
                  </a:cubicBezTo>
                  <a:cubicBezTo>
                    <a:pt x="1507067" y="1475734"/>
                    <a:pt x="718458" y="1463638"/>
                    <a:pt x="624115" y="1422514"/>
                  </a:cubicBezTo>
                  <a:cubicBezTo>
                    <a:pt x="529772" y="1381390"/>
                    <a:pt x="1088572" y="1352362"/>
                    <a:pt x="1016000" y="1291886"/>
                  </a:cubicBezTo>
                  <a:cubicBezTo>
                    <a:pt x="943428" y="1231410"/>
                    <a:pt x="355600" y="1103200"/>
                    <a:pt x="188686" y="1059657"/>
                  </a:cubicBezTo>
                </a:path>
              </a:pathLst>
            </a:cu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54CA1D-7DC3-A0F2-345B-15EEF91BCA80}"/>
                </a:ext>
              </a:extLst>
            </p:cNvPr>
            <p:cNvSpPr/>
            <p:nvPr/>
          </p:nvSpPr>
          <p:spPr>
            <a:xfrm>
              <a:off x="1847952" y="4665048"/>
              <a:ext cx="994787" cy="1065125"/>
            </a:xfrm>
            <a:prstGeom prst="ellipse">
              <a:avLst/>
            </a:prstGeom>
            <a:solidFill>
              <a:srgbClr val="FFFFCC"/>
            </a:solidFill>
            <a:ln>
              <a:solidFill>
                <a:srgbClr val="FFFF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282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81481E-6 L 1.02657 -0.00186 " pathEditMode="relative" rAng="0" ptsTypes="AA">
                                      <p:cBhvr>
                                        <p:cTn id="6" dur="2000" fill="hold"/>
                                        <p:tgtEl>
                                          <p:spTgt spid="12"/>
                                        </p:tgtEl>
                                        <p:attrNameLst>
                                          <p:attrName>ppt_x</p:attrName>
                                          <p:attrName>ppt_y</p:attrName>
                                        </p:attrNameLst>
                                      </p:cBhvr>
                                      <p:rCtr x="51328"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5905-D7F2-6EDB-014E-EED18612039D}"/>
              </a:ext>
            </a:extLst>
          </p:cNvPr>
          <p:cNvSpPr>
            <a:spLocks noGrp="1"/>
          </p:cNvSpPr>
          <p:nvPr>
            <p:ph type="title"/>
          </p:nvPr>
        </p:nvSpPr>
        <p:spPr/>
        <p:txBody>
          <a:bodyPr/>
          <a:lstStyle/>
          <a:p>
            <a:r>
              <a:rPr lang="en-US" altLang="en-US" sz="2800" b="1" dirty="0"/>
              <a:t>Goal of detection</a:t>
            </a:r>
            <a:endParaRPr lang="en-US" dirty="0"/>
          </a:p>
        </p:txBody>
      </p:sp>
      <p:sp>
        <p:nvSpPr>
          <p:cNvPr id="5" name="TextBox 4">
            <a:extLst>
              <a:ext uri="{FF2B5EF4-FFF2-40B4-BE49-F238E27FC236}">
                <a16:creationId xmlns:a16="http://schemas.microsoft.com/office/drawing/2014/main" id="{C3BBAF5B-7C4A-2331-9444-612BDD79DB92}"/>
              </a:ext>
            </a:extLst>
          </p:cNvPr>
          <p:cNvSpPr txBox="1"/>
          <p:nvPr/>
        </p:nvSpPr>
        <p:spPr>
          <a:xfrm>
            <a:off x="6868545" y="1185004"/>
            <a:ext cx="6176962" cy="2677656"/>
          </a:xfrm>
          <a:prstGeom prst="rect">
            <a:avLst/>
          </a:prstGeom>
          <a:noFill/>
        </p:spPr>
        <p:txBody>
          <a:bodyPr wrap="square">
            <a:spAutoFit/>
          </a:bodyPr>
          <a:lstStyle/>
          <a:p>
            <a:pPr latinLnBrk="0">
              <a:spcBef>
                <a:spcPct val="0"/>
              </a:spcBef>
              <a:buClrTx/>
              <a:buSzTx/>
              <a:buFontTx/>
              <a:buNone/>
            </a:pPr>
            <a:r>
              <a:rPr lang="en-US" altLang="en-US" sz="2400" b="1" dirty="0">
                <a:solidFill>
                  <a:srgbClr val="000000"/>
                </a:solidFill>
                <a:latin typeface="Times New Roman" panose="02020603050405020304" pitchFamily="18" charset="0"/>
                <a:cs typeface="Times New Roman" panose="02020603050405020304" pitchFamily="18" charset="0"/>
              </a:rPr>
              <a:t>Inspection </a:t>
            </a:r>
            <a:r>
              <a:rPr lang="en-US" altLang="ko-KR" sz="2400" b="1" dirty="0">
                <a:latin typeface="Times New Roman" panose="02020603050405020304" pitchFamily="18" charset="0"/>
                <a:cs typeface="Times New Roman" panose="02020603050405020304" pitchFamily="18" charset="0"/>
              </a:rPr>
              <a:t>Item:</a:t>
            </a:r>
          </a:p>
          <a:p>
            <a:pPr latinLnBrk="0">
              <a:spcBef>
                <a:spcPct val="0"/>
              </a:spcBef>
              <a:buClrTx/>
              <a:buSzTx/>
              <a:buFontTx/>
              <a:buNone/>
            </a:pPr>
            <a:r>
              <a:rPr lang="ko-KR" altLang="en-US" sz="1800" dirty="0">
                <a:latin typeface="Times New Roman" panose="02020603050405020304" pitchFamily="18" charset="0"/>
                <a:cs typeface="Times New Roman" panose="02020603050405020304" pitchFamily="18" charset="0"/>
              </a:rPr>
              <a:t>① </a:t>
            </a:r>
            <a:r>
              <a:rPr lang="en-US" altLang="ko-KR" sz="1800" dirty="0">
                <a:latin typeface="Times New Roman" panose="02020603050405020304" pitchFamily="18" charset="0"/>
                <a:cs typeface="Times New Roman" panose="02020603050405020304" pitchFamily="18" charset="0"/>
              </a:rPr>
              <a:t>: Thickness of top cover</a:t>
            </a:r>
          </a:p>
          <a:p>
            <a:pPr latinLnBrk="0">
              <a:spcBef>
                <a:spcPct val="0"/>
              </a:spcBef>
              <a:buClrTx/>
              <a:buSzTx/>
              <a:buFontTx/>
              <a:buNone/>
            </a:pPr>
            <a:r>
              <a:rPr lang="ko-KR" altLang="ko-KR" sz="1800" dirty="0">
                <a:latin typeface="Times New Roman" panose="02020603050405020304" pitchFamily="18" charset="0"/>
                <a:cs typeface="Times New Roman" panose="02020603050405020304" pitchFamily="18" charset="0"/>
              </a:rPr>
              <a:t>②</a:t>
            </a:r>
            <a:r>
              <a:rPr lang="en-US" altLang="ko-KR" sz="1800" dirty="0">
                <a:latin typeface="Times New Roman" panose="02020603050405020304" pitchFamily="18" charset="0"/>
                <a:cs typeface="Times New Roman" panose="02020603050405020304" pitchFamily="18" charset="0"/>
              </a:rPr>
              <a:t> : The inner diameter of the plant</a:t>
            </a:r>
          </a:p>
          <a:p>
            <a:pPr latinLnBrk="0">
              <a:spcBef>
                <a:spcPct val="0"/>
              </a:spcBef>
              <a:buClrTx/>
              <a:buSzTx/>
              <a:buFontTx/>
              <a:buNone/>
            </a:pPr>
            <a:r>
              <a:rPr lang="ko-KR" altLang="ko-KR" sz="1800" dirty="0">
                <a:latin typeface="Times New Roman" panose="02020603050405020304" pitchFamily="18" charset="0"/>
                <a:cs typeface="Times New Roman" panose="02020603050405020304" pitchFamily="18" charset="0"/>
              </a:rPr>
              <a:t>③</a:t>
            </a:r>
            <a:r>
              <a:rPr lang="en-US" altLang="ko-KR" sz="1800" dirty="0">
                <a:latin typeface="Times New Roman" panose="02020603050405020304" pitchFamily="18" charset="0"/>
                <a:cs typeface="Times New Roman" panose="02020603050405020304" pitchFamily="18" charset="0"/>
              </a:rPr>
              <a:t> : Distance between negative pole and positive pole.</a:t>
            </a:r>
          </a:p>
          <a:p>
            <a:pPr latinLnBrk="0">
              <a:spcBef>
                <a:spcPct val="0"/>
              </a:spcBef>
              <a:buClrTx/>
              <a:buSzTx/>
              <a:buFontTx/>
              <a:buNone/>
            </a:pPr>
            <a:r>
              <a:rPr lang="ko-KR" altLang="ko-KR" sz="1800" dirty="0">
                <a:latin typeface="Times New Roman" panose="02020603050405020304" pitchFamily="18" charset="0"/>
                <a:cs typeface="Times New Roman" panose="02020603050405020304" pitchFamily="18" charset="0"/>
              </a:rPr>
              <a:t>④</a:t>
            </a:r>
            <a:r>
              <a:rPr lang="en-US" altLang="ko-KR" sz="1800" dirty="0">
                <a:latin typeface="Times New Roman" panose="02020603050405020304" pitchFamily="18" charset="0"/>
                <a:cs typeface="Times New Roman" panose="02020603050405020304" pitchFamily="18" charset="0"/>
              </a:rPr>
              <a:t> : Number of NG negative pole (bent or tilted). </a:t>
            </a:r>
          </a:p>
          <a:p>
            <a:pPr latinLnBrk="0">
              <a:spcBef>
                <a:spcPct val="0"/>
              </a:spcBef>
              <a:buClrTx/>
              <a:buSzTx/>
              <a:buFontTx/>
              <a:buNone/>
            </a:pPr>
            <a:r>
              <a:rPr lang="ko-KR" altLang="ko-KR" sz="1800" dirty="0">
                <a:latin typeface="Times New Roman" panose="02020603050405020304" pitchFamily="18" charset="0"/>
                <a:cs typeface="Times New Roman" panose="02020603050405020304" pitchFamily="18" charset="0"/>
              </a:rPr>
              <a:t>⑤</a:t>
            </a:r>
            <a:r>
              <a:rPr lang="en-US" altLang="ko-KR" sz="1800" dirty="0">
                <a:latin typeface="Times New Roman" panose="02020603050405020304" pitchFamily="18" charset="0"/>
                <a:cs typeface="Times New Roman" panose="02020603050405020304" pitchFamily="18" charset="0"/>
              </a:rPr>
              <a:t> : Inclination angle of tilted poles.</a:t>
            </a:r>
          </a:p>
          <a:p>
            <a:pPr latinLnBrk="0">
              <a:spcBef>
                <a:spcPct val="0"/>
              </a:spcBef>
              <a:buClrTx/>
              <a:buSzTx/>
              <a:buFontTx/>
              <a:buNone/>
            </a:pPr>
            <a:r>
              <a:rPr lang="ko-KR" altLang="ko-KR" sz="1800" dirty="0">
                <a:latin typeface="Times New Roman" panose="02020603050405020304" pitchFamily="18" charset="0"/>
                <a:cs typeface="Times New Roman" panose="02020603050405020304" pitchFamily="18" charset="0"/>
              </a:rPr>
              <a:t>⑥</a:t>
            </a:r>
            <a:r>
              <a:rPr lang="en-US" altLang="ko-KR" sz="1800" dirty="0">
                <a:latin typeface="Times New Roman" panose="02020603050405020304" pitchFamily="18" charset="0"/>
                <a:cs typeface="Times New Roman" panose="02020603050405020304" pitchFamily="18" charset="0"/>
              </a:rPr>
              <a:t> : Maximum outer diameter</a:t>
            </a:r>
          </a:p>
          <a:p>
            <a:pPr latinLnBrk="0">
              <a:spcBef>
                <a:spcPct val="0"/>
              </a:spcBef>
              <a:buClrTx/>
              <a:buSzTx/>
              <a:buFontTx/>
              <a:buNone/>
            </a:pPr>
            <a:r>
              <a:rPr lang="en-US" altLang="ko-KR" sz="1800" dirty="0">
                <a:latin typeface="Times New Roman" panose="02020603050405020304" pitchFamily="18" charset="0"/>
                <a:cs typeface="Times New Roman" panose="02020603050405020304" pitchFamily="18" charset="0"/>
              </a:rPr>
              <a:t>⑦ : The depth of the groove</a:t>
            </a:r>
          </a:p>
          <a:p>
            <a:pPr latinLnBrk="0">
              <a:spcBef>
                <a:spcPct val="0"/>
              </a:spcBef>
              <a:buClrTx/>
              <a:buSzTx/>
              <a:buFontTx/>
              <a:buNone/>
            </a:pPr>
            <a:r>
              <a:rPr lang="en-US" altLang="ko-KR" sz="1800" dirty="0">
                <a:latin typeface="Times New Roman" panose="02020603050405020304" pitchFamily="18" charset="0"/>
                <a:cs typeface="Times New Roman" panose="02020603050405020304" pitchFamily="18" charset="0"/>
              </a:rPr>
              <a:t>⑧ : Distance between upper and lower edges. </a:t>
            </a:r>
          </a:p>
        </p:txBody>
      </p:sp>
      <p:grpSp>
        <p:nvGrpSpPr>
          <p:cNvPr id="9" name="Group 8">
            <a:extLst>
              <a:ext uri="{FF2B5EF4-FFF2-40B4-BE49-F238E27FC236}">
                <a16:creationId xmlns:a16="http://schemas.microsoft.com/office/drawing/2014/main" id="{A0E5118E-A6BB-F8C3-3FF9-C2798078D820}"/>
              </a:ext>
            </a:extLst>
          </p:cNvPr>
          <p:cNvGrpSpPr/>
          <p:nvPr/>
        </p:nvGrpSpPr>
        <p:grpSpPr>
          <a:xfrm>
            <a:off x="834979" y="1093286"/>
            <a:ext cx="5523230" cy="3240882"/>
            <a:chOff x="1365250" y="1635918"/>
            <a:chExt cx="3998913" cy="2522538"/>
          </a:xfrm>
        </p:grpSpPr>
        <p:pic>
          <p:nvPicPr>
            <p:cNvPr id="6" name="Picture 3">
              <a:extLst>
                <a:ext uri="{FF2B5EF4-FFF2-40B4-BE49-F238E27FC236}">
                  <a16:creationId xmlns:a16="http://schemas.microsoft.com/office/drawing/2014/main" id="{923FA88E-DB66-1A7E-8F0C-CF175394FF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70" b="18238"/>
            <a:stretch/>
          </p:blipFill>
          <p:spPr bwMode="auto">
            <a:xfrm>
              <a:off x="1365250" y="1635918"/>
              <a:ext cx="3998913" cy="2288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1C9A877-0970-57CA-12BB-DC4C70948973}"/>
                </a:ext>
              </a:extLst>
            </p:cNvPr>
            <p:cNvSpPr/>
            <p:nvPr/>
          </p:nvSpPr>
          <p:spPr>
            <a:xfrm>
              <a:off x="2180497" y="3307556"/>
              <a:ext cx="1858169" cy="850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AC78013-D55D-116C-18C5-DB6E98AE4B5A}"/>
                </a:ext>
              </a:extLst>
            </p:cNvPr>
            <p:cNvSpPr/>
            <p:nvPr/>
          </p:nvSpPr>
          <p:spPr>
            <a:xfrm>
              <a:off x="2180497" y="2882106"/>
              <a:ext cx="1348516" cy="850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323B1CBB-4FA3-DCEA-EA35-B86E4180CB23}"/>
              </a:ext>
            </a:extLst>
          </p:cNvPr>
          <p:cNvSpPr txBox="1"/>
          <p:nvPr/>
        </p:nvSpPr>
        <p:spPr>
          <a:xfrm>
            <a:off x="780209" y="4334168"/>
            <a:ext cx="6516914" cy="2031325"/>
          </a:xfrm>
          <a:prstGeom prst="rect">
            <a:avLst/>
          </a:prstGeom>
          <a:noFill/>
        </p:spPr>
        <p:txBody>
          <a:bodyPr wrap="square">
            <a:spAutoFit/>
          </a:bodyPr>
          <a:lstStyle/>
          <a:p>
            <a:pPr>
              <a:defRPr/>
            </a:pPr>
            <a:r>
              <a:rPr lang="en-US" sz="1800" b="1" dirty="0">
                <a:latin typeface="Times New Roman" panose="02020603050405020304" pitchFamily="18" charset="0"/>
                <a:cs typeface="Times New Roman" panose="02020603050405020304" pitchFamily="18" charset="0"/>
              </a:rPr>
              <a:t>Target:</a:t>
            </a:r>
          </a:p>
          <a:p>
            <a:pPr marL="214313" indent="-214313">
              <a:buFont typeface="Arial" panose="020B0604020202020204" pitchFamily="34" charset="0"/>
              <a:buChar char="•"/>
              <a:defRPr/>
            </a:pPr>
            <a:r>
              <a:rPr lang="en-US" sz="1800" dirty="0">
                <a:latin typeface="Times New Roman" panose="02020603050405020304" pitchFamily="18" charset="0"/>
                <a:cs typeface="Times New Roman" panose="02020603050405020304" pitchFamily="18" charset="0"/>
              </a:rPr>
              <a:t>Accurately measure internal linear distances between poles and Identify misaligned components</a:t>
            </a:r>
          </a:p>
          <a:p>
            <a:pPr>
              <a:defRPr/>
            </a:pPr>
            <a:r>
              <a:rPr lang="en-US" sz="1800" b="1" dirty="0">
                <a:latin typeface="Times New Roman" panose="02020603050405020304" pitchFamily="18" charset="0"/>
                <a:cs typeface="Times New Roman" panose="02020603050405020304" pitchFamily="18" charset="0"/>
              </a:rPr>
              <a:t>Challenge:</a:t>
            </a:r>
          </a:p>
          <a:p>
            <a:pPr marL="214313" indent="-214313">
              <a:buFont typeface="Arial" panose="020B0604020202020204" pitchFamily="34" charset="0"/>
              <a:buChar char="•"/>
              <a:defRPr/>
            </a:pPr>
            <a:r>
              <a:rPr lang="en-US" sz="1800" dirty="0">
                <a:latin typeface="Times New Roman" panose="02020603050405020304" pitchFamily="18" charset="0"/>
                <a:cs typeface="Times New Roman" panose="02020603050405020304" pitchFamily="18" charset="0"/>
              </a:rPr>
              <a:t>Input images have poor contrast</a:t>
            </a:r>
          </a:p>
          <a:p>
            <a:pPr marL="214313" indent="-214313">
              <a:buFont typeface="Arial" panose="020B0604020202020204" pitchFamily="34" charset="0"/>
              <a:buChar char="•"/>
              <a:defRPr/>
            </a:pPr>
            <a:r>
              <a:rPr lang="en-US" sz="1800" dirty="0">
                <a:latin typeface="Times New Roman" panose="02020603050405020304" pitchFamily="18" charset="0"/>
                <a:cs typeface="Times New Roman" panose="02020603050405020304" pitchFamily="18" charset="0"/>
              </a:rPr>
              <a:t>Shadow effect cause by Jelly Roll (separator)</a:t>
            </a:r>
          </a:p>
          <a:p>
            <a:pPr marL="214313" indent="-214313">
              <a:buFont typeface="Arial" panose="020B0604020202020204" pitchFamily="34" charset="0"/>
              <a:buChar char="•"/>
              <a:defRPr/>
            </a:pPr>
            <a:r>
              <a:rPr lang="en-US" sz="1800" dirty="0">
                <a:latin typeface="Times New Roman" panose="02020603050405020304" pitchFamily="18" charset="0"/>
                <a:cs typeface="Times New Roman" panose="02020603050405020304" pitchFamily="18" charset="0"/>
              </a:rPr>
              <a:t>Tab interference (in lower part)</a:t>
            </a:r>
          </a:p>
        </p:txBody>
      </p:sp>
    </p:spTree>
    <p:extLst>
      <p:ext uri="{BB962C8B-B14F-4D97-AF65-F5344CB8AC3E}">
        <p14:creationId xmlns:p14="http://schemas.microsoft.com/office/powerpoint/2010/main" val="126073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4726529-A6B2-3163-82FC-EA8DF8AC3D2D}"/>
              </a:ext>
            </a:extLst>
          </p:cNvPr>
          <p:cNvSpPr>
            <a:spLocks noGrp="1"/>
          </p:cNvSpPr>
          <p:nvPr>
            <p:ph type="title"/>
          </p:nvPr>
        </p:nvSpPr>
        <p:spPr>
          <a:xfrm>
            <a:off x="335360" y="145499"/>
            <a:ext cx="7406613" cy="369524"/>
          </a:xfrm>
        </p:spPr>
        <p:txBody>
          <a:bodyPr/>
          <a:lstStyle/>
          <a:p>
            <a:r>
              <a:rPr lang="en-US" altLang="en-US" sz="2800" b="1" dirty="0" err="1"/>
              <a:t>xvtBatteryExample</a:t>
            </a:r>
            <a:r>
              <a:rPr lang="en-US" altLang="en-US" sz="2800" b="1" dirty="0"/>
              <a:t> to inspect </a:t>
            </a:r>
            <a:r>
              <a:rPr lang="en-US" altLang="en-US" sz="2800" dirty="0">
                <a:solidFill>
                  <a:schemeClr val="accent6">
                    <a:lumMod val="75000"/>
                  </a:schemeClr>
                </a:solidFill>
              </a:rPr>
              <a:t>L</a:t>
            </a:r>
            <a:r>
              <a:rPr lang="en-US" altLang="en-US" sz="2800" b="1" dirty="0">
                <a:solidFill>
                  <a:schemeClr val="accent6">
                    <a:lumMod val="75000"/>
                  </a:schemeClr>
                </a:solidFill>
              </a:rPr>
              <a:t>ower part</a:t>
            </a:r>
            <a:endParaRPr lang="en-US" dirty="0">
              <a:solidFill>
                <a:schemeClr val="accent6">
                  <a:lumMod val="75000"/>
                </a:schemeClr>
              </a:solidFill>
            </a:endParaRPr>
          </a:p>
        </p:txBody>
      </p:sp>
      <p:pic>
        <p:nvPicPr>
          <p:cNvPr id="7" name="Picture 6" descr="A diagram of a process&#10;&#10;AI-generated content may be incorrect.">
            <a:extLst>
              <a:ext uri="{FF2B5EF4-FFF2-40B4-BE49-F238E27FC236}">
                <a16:creationId xmlns:a16="http://schemas.microsoft.com/office/drawing/2014/main" id="{9C7C1B71-CF41-8BFF-1067-D9DD64E88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041" y="844549"/>
            <a:ext cx="3349625" cy="5470393"/>
          </a:xfrm>
          <a:prstGeom prst="rect">
            <a:avLst/>
          </a:prstGeom>
        </p:spPr>
      </p:pic>
      <p:pic>
        <p:nvPicPr>
          <p:cNvPr id="8" name="Picture 7" descr="A screen shot of a computer code&#10;&#10;AI-generated content may be incorrect.">
            <a:extLst>
              <a:ext uri="{FF2B5EF4-FFF2-40B4-BE49-F238E27FC236}">
                <a16:creationId xmlns:a16="http://schemas.microsoft.com/office/drawing/2014/main" id="{7AE7715A-4E14-8130-3C47-F25E935E2C42}"/>
              </a:ext>
            </a:extLst>
          </p:cNvPr>
          <p:cNvPicPr>
            <a:picLocks noChangeAspect="1"/>
          </p:cNvPicPr>
          <p:nvPr/>
        </p:nvPicPr>
        <p:blipFill>
          <a:blip r:embed="rId3" cstate="print">
            <a:extLst>
              <a:ext uri="{28A0092B-C50C-407E-A947-70E740481C1C}">
                <a14:useLocalDpi xmlns:a14="http://schemas.microsoft.com/office/drawing/2010/main" val="0"/>
              </a:ext>
            </a:extLst>
          </a:blip>
          <a:srcRect l="5692" t="10344" r="5607" b="9927"/>
          <a:stretch/>
        </p:blipFill>
        <p:spPr>
          <a:xfrm>
            <a:off x="4756150" y="1651000"/>
            <a:ext cx="6800850" cy="3365500"/>
          </a:xfrm>
          <a:prstGeom prst="rect">
            <a:avLst/>
          </a:prstGeom>
        </p:spPr>
      </p:pic>
      <p:cxnSp>
        <p:nvCxnSpPr>
          <p:cNvPr id="10" name="Straight Arrow Connector 9">
            <a:extLst>
              <a:ext uri="{FF2B5EF4-FFF2-40B4-BE49-F238E27FC236}">
                <a16:creationId xmlns:a16="http://schemas.microsoft.com/office/drawing/2014/main" id="{2279F68E-A919-6EC9-23C5-CBE715CE84A3}"/>
              </a:ext>
            </a:extLst>
          </p:cNvPr>
          <p:cNvCxnSpPr>
            <a:cxnSpLocks/>
          </p:cNvCxnSpPr>
          <p:nvPr/>
        </p:nvCxnSpPr>
        <p:spPr>
          <a:xfrm>
            <a:off x="3124200" y="3981450"/>
            <a:ext cx="1295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657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screen&#10;&#10;AI-generated content may be incorrect.">
            <a:extLst>
              <a:ext uri="{FF2B5EF4-FFF2-40B4-BE49-F238E27FC236}">
                <a16:creationId xmlns:a16="http://schemas.microsoft.com/office/drawing/2014/main" id="{41D81087-38DE-0A2E-AED8-D598D5922EB8}"/>
              </a:ext>
            </a:extLst>
          </p:cNvPr>
          <p:cNvPicPr>
            <a:picLocks noChangeAspect="1"/>
          </p:cNvPicPr>
          <p:nvPr/>
        </p:nvPicPr>
        <p:blipFill>
          <a:blip r:embed="rId2" cstate="print">
            <a:extLst>
              <a:ext uri="{28A0092B-C50C-407E-A947-70E740481C1C}">
                <a14:useLocalDpi xmlns:a14="http://schemas.microsoft.com/office/drawing/2010/main" val="0"/>
              </a:ext>
            </a:extLst>
          </a:blip>
          <a:srcRect l="6761" t="4567" r="6935" b="4904"/>
          <a:stretch/>
        </p:blipFill>
        <p:spPr>
          <a:xfrm>
            <a:off x="4286250" y="695324"/>
            <a:ext cx="3619500" cy="5795510"/>
          </a:xfrm>
          <a:prstGeom prst="rect">
            <a:avLst/>
          </a:prstGeom>
        </p:spPr>
      </p:pic>
      <p:sp>
        <p:nvSpPr>
          <p:cNvPr id="5" name="Title 1">
            <a:extLst>
              <a:ext uri="{FF2B5EF4-FFF2-40B4-BE49-F238E27FC236}">
                <a16:creationId xmlns:a16="http://schemas.microsoft.com/office/drawing/2014/main" id="{E9E0D44C-E815-1C89-8178-BDE2F7583E77}"/>
              </a:ext>
            </a:extLst>
          </p:cNvPr>
          <p:cNvSpPr>
            <a:spLocks noGrp="1"/>
          </p:cNvSpPr>
          <p:nvPr>
            <p:ph type="title"/>
          </p:nvPr>
        </p:nvSpPr>
        <p:spPr>
          <a:xfrm>
            <a:off x="335360" y="145499"/>
            <a:ext cx="7406613" cy="369524"/>
          </a:xfrm>
        </p:spPr>
        <p:txBody>
          <a:bodyPr/>
          <a:lstStyle/>
          <a:p>
            <a:r>
              <a:rPr lang="en-US" sz="2800" dirty="0"/>
              <a:t>Error code</a:t>
            </a:r>
            <a:endParaRPr lang="en-US" dirty="0"/>
          </a:p>
        </p:txBody>
      </p:sp>
    </p:spTree>
    <p:extLst>
      <p:ext uri="{BB962C8B-B14F-4D97-AF65-F5344CB8AC3E}">
        <p14:creationId xmlns:p14="http://schemas.microsoft.com/office/powerpoint/2010/main" val="1953910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3189-DA5D-0E22-F130-ABEBCFFCB807}"/>
              </a:ext>
            </a:extLst>
          </p:cNvPr>
          <p:cNvSpPr>
            <a:spLocks noGrp="1"/>
          </p:cNvSpPr>
          <p:nvPr>
            <p:ph type="title"/>
          </p:nvPr>
        </p:nvSpPr>
        <p:spPr/>
        <p:txBody>
          <a:bodyPr/>
          <a:lstStyle/>
          <a:p>
            <a:r>
              <a:rPr lang="en-US" sz="1800" dirty="0">
                <a:highlight>
                  <a:srgbClr val="FFFFFF"/>
                </a:highlight>
                <a:latin typeface="Times New Roman" panose="02020603050405020304" pitchFamily="18" charset="0"/>
                <a:cs typeface="Times New Roman" panose="02020603050405020304" pitchFamily="18" charset="0"/>
              </a:rPr>
              <a:t>Inspection → Inspection2</a:t>
            </a:r>
            <a:endParaRPr lang="en-US" dirty="0">
              <a:latin typeface="Times New Roman" panose="02020603050405020304" pitchFamily="18" charset="0"/>
              <a:cs typeface="Times New Roman" panose="02020603050405020304" pitchFamily="18" charset="0"/>
            </a:endParaRPr>
          </a:p>
        </p:txBody>
      </p:sp>
      <p:pic>
        <p:nvPicPr>
          <p:cNvPr id="5" name="Picture 4" descr="A diagram of a flowchart&#10;&#10;AI-generated content may be incorrect.">
            <a:extLst>
              <a:ext uri="{FF2B5EF4-FFF2-40B4-BE49-F238E27FC236}">
                <a16:creationId xmlns:a16="http://schemas.microsoft.com/office/drawing/2014/main" id="{4D693D5F-56B7-4521-1BF7-4E2D660CB1C5}"/>
              </a:ext>
            </a:extLst>
          </p:cNvPr>
          <p:cNvPicPr>
            <a:picLocks noChangeAspect="1"/>
          </p:cNvPicPr>
          <p:nvPr/>
        </p:nvPicPr>
        <p:blipFill>
          <a:blip r:embed="rId2">
            <a:extLst>
              <a:ext uri="{28A0092B-C50C-407E-A947-70E740481C1C}">
                <a14:useLocalDpi xmlns:a14="http://schemas.microsoft.com/office/drawing/2010/main" val="0"/>
              </a:ext>
            </a:extLst>
          </a:blip>
          <a:srcRect b="28445"/>
          <a:stretch/>
        </p:blipFill>
        <p:spPr>
          <a:xfrm>
            <a:off x="2546964" y="662940"/>
            <a:ext cx="2649876" cy="5824186"/>
          </a:xfrm>
          <a:prstGeom prst="rect">
            <a:avLst/>
          </a:prstGeom>
        </p:spPr>
      </p:pic>
      <p:sp>
        <p:nvSpPr>
          <p:cNvPr id="14" name="TextBox 13">
            <a:extLst>
              <a:ext uri="{FF2B5EF4-FFF2-40B4-BE49-F238E27FC236}">
                <a16:creationId xmlns:a16="http://schemas.microsoft.com/office/drawing/2014/main" id="{F66AE3FC-1D7C-C658-5777-9C62D5E32F20}"/>
              </a:ext>
            </a:extLst>
          </p:cNvPr>
          <p:cNvSpPr txBox="1"/>
          <p:nvPr/>
        </p:nvSpPr>
        <p:spPr>
          <a:xfrm>
            <a:off x="535284" y="2218281"/>
            <a:ext cx="2011680" cy="338554"/>
          </a:xfrm>
          <a:prstGeom prst="rect">
            <a:avLst/>
          </a:prstGeom>
          <a:noFill/>
        </p:spPr>
        <p:txBody>
          <a:bodyPr wrap="square">
            <a:spAutoFit/>
          </a:bodyPr>
          <a:lstStyle/>
          <a:p>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Preprocessing</a:t>
            </a: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5" name="Left Brace 14">
            <a:extLst>
              <a:ext uri="{FF2B5EF4-FFF2-40B4-BE49-F238E27FC236}">
                <a16:creationId xmlns:a16="http://schemas.microsoft.com/office/drawing/2014/main" id="{D70AAC90-7A0F-6156-9723-7B65A08F53CE}"/>
              </a:ext>
            </a:extLst>
          </p:cNvPr>
          <p:cNvSpPr/>
          <p:nvPr/>
        </p:nvSpPr>
        <p:spPr>
          <a:xfrm>
            <a:off x="2019300" y="861060"/>
            <a:ext cx="289560" cy="3261360"/>
          </a:xfrm>
          <a:prstGeom prst="leftBrace">
            <a:avLst>
              <a:gd name="adj1" fmla="val 80701"/>
              <a:gd name="adj2" fmla="val 4791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C5F9F72B-E80C-E44D-01B2-CCF3DC186E26}"/>
              </a:ext>
            </a:extLst>
          </p:cNvPr>
          <p:cNvCxnSpPr/>
          <p:nvPr/>
        </p:nvCxnSpPr>
        <p:spPr>
          <a:xfrm>
            <a:off x="4254500" y="2212975"/>
            <a:ext cx="10001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E6666A-9536-3CD0-4CBB-5EBAB7CEB0DB}"/>
              </a:ext>
            </a:extLst>
          </p:cNvPr>
          <p:cNvSpPr txBox="1"/>
          <p:nvPr/>
        </p:nvSpPr>
        <p:spPr>
          <a:xfrm>
            <a:off x="5363824" y="2043698"/>
            <a:ext cx="2751476" cy="338554"/>
          </a:xfrm>
          <a:prstGeom prst="rect">
            <a:avLst/>
          </a:prstGeom>
          <a:noFill/>
        </p:spPr>
        <p:txBody>
          <a:bodyPr wrap="square">
            <a:spAutoFit/>
          </a:bodyPr>
          <a:lstStyle/>
          <a:p>
            <a:r>
              <a:rPr lang="en-US" altLang="en-US" sz="1600" dirty="0">
                <a:latin typeface="Times New Roman" panose="02020603050405020304" pitchFamily="18" charset="0"/>
                <a:cs typeface="Times New Roman" panose="02020603050405020304" pitchFamily="18" charset="0"/>
              </a:rPr>
              <a:t>Contrast enhancement</a:t>
            </a: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BDEE8958-F979-0C74-F940-C7CEB017E56B}"/>
              </a:ext>
            </a:extLst>
          </p:cNvPr>
          <p:cNvCxnSpPr/>
          <p:nvPr/>
        </p:nvCxnSpPr>
        <p:spPr>
          <a:xfrm>
            <a:off x="4254500" y="2606675"/>
            <a:ext cx="10001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366BC80-85FD-6DEB-F4AA-FB435E8FA14D}"/>
              </a:ext>
            </a:extLst>
          </p:cNvPr>
          <p:cNvSpPr txBox="1"/>
          <p:nvPr/>
        </p:nvSpPr>
        <p:spPr>
          <a:xfrm>
            <a:off x="5363824" y="2419308"/>
            <a:ext cx="6783726" cy="338554"/>
          </a:xfrm>
          <a:prstGeom prst="rect">
            <a:avLst/>
          </a:prstGeom>
          <a:noFill/>
        </p:spPr>
        <p:txBody>
          <a:bodyPr wrap="square">
            <a:spAutoFit/>
          </a:bodyPr>
          <a:lstStyle/>
          <a:p>
            <a:r>
              <a:rPr lang="en-US" sz="1600" dirty="0">
                <a:highlight>
                  <a:srgbClr val="FFFFFF"/>
                </a:highlight>
                <a:latin typeface="Times New Roman" panose="02020603050405020304" pitchFamily="18" charset="0"/>
                <a:cs typeface="Times New Roman" panose="02020603050405020304" pitchFamily="18" charset="0"/>
              </a:rPr>
              <a:t>Adjusts a selected ROI (Region of Interest) to ensure it remains inside an image.</a:t>
            </a:r>
            <a:endParaRPr kumimoji="0" lang="en-US" altLang="en-US" sz="11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69269197-0DDD-2E61-2893-C389EB88FC98}"/>
              </a:ext>
            </a:extLst>
          </p:cNvPr>
          <p:cNvCxnSpPr/>
          <p:nvPr/>
        </p:nvCxnSpPr>
        <p:spPr>
          <a:xfrm>
            <a:off x="4254500" y="3641691"/>
            <a:ext cx="10001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5250B9B-E037-FF3F-ADE3-09E447F24A02}"/>
              </a:ext>
            </a:extLst>
          </p:cNvPr>
          <p:cNvSpPr txBox="1"/>
          <p:nvPr/>
        </p:nvSpPr>
        <p:spPr>
          <a:xfrm>
            <a:off x="5363824" y="3453229"/>
            <a:ext cx="6783726"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Standardize the inspection process for both the lower and upper parts</a:t>
            </a:r>
            <a:endParaRPr kumimoji="0" lang="en-US" altLang="en-US" sz="11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3635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8EF6-1EB7-6B36-43B4-E2F3E1088ABC}"/>
              </a:ext>
            </a:extLst>
          </p:cNvPr>
          <p:cNvSpPr>
            <a:spLocks noGrp="1"/>
          </p:cNvSpPr>
          <p:nvPr>
            <p:ph type="title"/>
          </p:nvPr>
        </p:nvSpPr>
        <p:spPr/>
        <p:txBody>
          <a:bodyPr/>
          <a:lstStyle/>
          <a:p>
            <a:r>
              <a:rPr lang="en-US" dirty="0"/>
              <a:t>Inspection2</a:t>
            </a:r>
          </a:p>
        </p:txBody>
      </p:sp>
      <p:pic>
        <p:nvPicPr>
          <p:cNvPr id="5" name="Picture 4" descr="A black rectangular object with a black label&#10;&#10;AI-generated content may be incorrect.">
            <a:extLst>
              <a:ext uri="{FF2B5EF4-FFF2-40B4-BE49-F238E27FC236}">
                <a16:creationId xmlns:a16="http://schemas.microsoft.com/office/drawing/2014/main" id="{0F0603C4-717E-3621-4EFB-0B1F2AEEDE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174" y="743224"/>
            <a:ext cx="3943352" cy="2724400"/>
          </a:xfrm>
          <a:prstGeom prst="rect">
            <a:avLst/>
          </a:prstGeom>
        </p:spPr>
      </p:pic>
      <p:pic>
        <p:nvPicPr>
          <p:cNvPr id="7" name="Picture 6" descr="A black and white image of a black object&#10;&#10;AI-generated content may be incorrect.">
            <a:extLst>
              <a:ext uri="{FF2B5EF4-FFF2-40B4-BE49-F238E27FC236}">
                <a16:creationId xmlns:a16="http://schemas.microsoft.com/office/drawing/2014/main" id="{FEA7D73C-5DF1-8188-114B-948BFE01CC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4201" y="743224"/>
            <a:ext cx="3943352" cy="2716111"/>
          </a:xfrm>
          <a:prstGeom prst="rect">
            <a:avLst/>
          </a:prstGeom>
        </p:spPr>
      </p:pic>
      <p:cxnSp>
        <p:nvCxnSpPr>
          <p:cNvPr id="8" name="Straight Arrow Connector 7">
            <a:extLst>
              <a:ext uri="{FF2B5EF4-FFF2-40B4-BE49-F238E27FC236}">
                <a16:creationId xmlns:a16="http://schemas.microsoft.com/office/drawing/2014/main" id="{114B81E0-ABD6-EFA6-DC3A-8AD8510C074E}"/>
              </a:ext>
            </a:extLst>
          </p:cNvPr>
          <p:cNvCxnSpPr>
            <a:cxnSpLocks/>
            <a:stCxn id="5" idx="3"/>
            <a:endCxn id="7" idx="1"/>
          </p:cNvCxnSpPr>
          <p:nvPr/>
        </p:nvCxnSpPr>
        <p:spPr>
          <a:xfrm flipV="1">
            <a:off x="4581526" y="2101280"/>
            <a:ext cx="2352675" cy="41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939D3AE-4746-4A4B-23AD-896578A93576}"/>
              </a:ext>
            </a:extLst>
          </p:cNvPr>
          <p:cNvSpPr txBox="1"/>
          <p:nvPr/>
        </p:nvSpPr>
        <p:spPr>
          <a:xfrm>
            <a:off x="4643439" y="1762725"/>
            <a:ext cx="2751476" cy="338554"/>
          </a:xfrm>
          <a:prstGeom prst="rect">
            <a:avLst/>
          </a:prstGeom>
          <a:noFill/>
        </p:spPr>
        <p:txBody>
          <a:bodyPr wrap="square">
            <a:spAutoFit/>
          </a:bodyPr>
          <a:lstStyle/>
          <a:p>
            <a:r>
              <a:rPr lang="en-US" altLang="en-US" sz="1600" dirty="0">
                <a:latin typeface="Times New Roman" panose="02020603050405020304" pitchFamily="18" charset="0"/>
                <a:cs typeface="Times New Roman" panose="02020603050405020304" pitchFamily="18" charset="0"/>
              </a:rPr>
              <a:t>Apply gamma correction</a:t>
            </a: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4" name="Picture 13" descr="A knife in a jar of liquid&#10;&#10;AI-generated content may be incorrect.">
            <a:extLst>
              <a:ext uri="{FF2B5EF4-FFF2-40B4-BE49-F238E27FC236}">
                <a16:creationId xmlns:a16="http://schemas.microsoft.com/office/drawing/2014/main" id="{8D079B7E-FC54-508C-6374-82771B8182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4201" y="3804553"/>
            <a:ext cx="3943352" cy="2722534"/>
          </a:xfrm>
          <a:prstGeom prst="rect">
            <a:avLst/>
          </a:prstGeom>
        </p:spPr>
      </p:pic>
      <p:cxnSp>
        <p:nvCxnSpPr>
          <p:cNvPr id="16" name="Connector: Elbow 15">
            <a:extLst>
              <a:ext uri="{FF2B5EF4-FFF2-40B4-BE49-F238E27FC236}">
                <a16:creationId xmlns:a16="http://schemas.microsoft.com/office/drawing/2014/main" id="{5C0544AB-8FF8-A6C6-509B-FDFA5724A775}"/>
              </a:ext>
            </a:extLst>
          </p:cNvPr>
          <p:cNvCxnSpPr>
            <a:stCxn id="7" idx="3"/>
            <a:endCxn id="14" idx="3"/>
          </p:cNvCxnSpPr>
          <p:nvPr/>
        </p:nvCxnSpPr>
        <p:spPr>
          <a:xfrm>
            <a:off x="10877553" y="2101280"/>
            <a:ext cx="12700" cy="3064540"/>
          </a:xfrm>
          <a:prstGeom prst="bent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26BB44D-FCE3-576F-42F8-15D34FE4875A}"/>
              </a:ext>
            </a:extLst>
          </p:cNvPr>
          <p:cNvSpPr txBox="1"/>
          <p:nvPr/>
        </p:nvSpPr>
        <p:spPr>
          <a:xfrm rot="5400000">
            <a:off x="9926302" y="3464273"/>
            <a:ext cx="2751476" cy="338554"/>
          </a:xfrm>
          <a:prstGeom prst="rect">
            <a:avLst/>
          </a:prstGeom>
          <a:noFill/>
        </p:spPr>
        <p:txBody>
          <a:bodyPr wrap="square">
            <a:spAutoFit/>
          </a:bodyPr>
          <a:lstStyle/>
          <a:p>
            <a:pPr algn="ctr"/>
            <a:r>
              <a:rPr lang="en-US" altLang="en-US" sz="1600" dirty="0" err="1">
                <a:latin typeface="Times New Roman" panose="02020603050405020304" pitchFamily="18" charset="0"/>
                <a:cs typeface="Times New Roman" panose="02020603050405020304" pitchFamily="18" charset="0"/>
              </a:rPr>
              <a:t>Rotage</a:t>
            </a:r>
            <a:r>
              <a:rPr lang="en-US" altLang="en-US" sz="1600" dirty="0">
                <a:latin typeface="Times New Roman" panose="02020603050405020304" pitchFamily="18" charset="0"/>
                <a:cs typeface="Times New Roman" panose="02020603050405020304" pitchFamily="18" charset="0"/>
              </a:rPr>
              <a:t> image</a:t>
            </a: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2613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5BF25-0E87-9804-3A8A-1B18AD835A2E}"/>
              </a:ext>
            </a:extLst>
          </p:cNvPr>
          <p:cNvSpPr>
            <a:spLocks noGrp="1"/>
          </p:cNvSpPr>
          <p:nvPr>
            <p:ph type="title"/>
          </p:nvPr>
        </p:nvSpPr>
        <p:spPr/>
        <p:txBody>
          <a:bodyPr/>
          <a:lstStyle/>
          <a:p>
            <a:r>
              <a:rPr lang="en-US" dirty="0"/>
              <a:t>Find battery ROI </a:t>
            </a:r>
          </a:p>
        </p:txBody>
      </p:sp>
      <p:pic>
        <p:nvPicPr>
          <p:cNvPr id="5" name="Picture 4" descr="A diagram of a flowchart&#10;&#10;AI-generated content may be incorrect.">
            <a:extLst>
              <a:ext uri="{FF2B5EF4-FFF2-40B4-BE49-F238E27FC236}">
                <a16:creationId xmlns:a16="http://schemas.microsoft.com/office/drawing/2014/main" id="{B3B43BA9-899A-26E5-D340-07B9017C3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6222" y="747346"/>
            <a:ext cx="3020459" cy="5723792"/>
          </a:xfrm>
          <a:prstGeom prst="rect">
            <a:avLst/>
          </a:prstGeom>
        </p:spPr>
      </p:pic>
    </p:spTree>
    <p:extLst>
      <p:ext uri="{BB962C8B-B14F-4D97-AF65-F5344CB8AC3E}">
        <p14:creationId xmlns:p14="http://schemas.microsoft.com/office/powerpoint/2010/main" val="531950285"/>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20803</TotalTime>
  <Words>1293</Words>
  <Application>Microsoft Office PowerPoint</Application>
  <PresentationFormat>Widescreen</PresentationFormat>
  <Paragraphs>203</Paragraphs>
  <Slides>30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Malgun Gothic</vt:lpstr>
      <vt:lpstr>Malgun Gothic</vt:lpstr>
      <vt:lpstr>Arial</vt:lpstr>
      <vt:lpstr>Arial Unicode MS</vt:lpstr>
      <vt:lpstr>Calibri</vt:lpstr>
      <vt:lpstr>Cambria Math</vt:lpstr>
      <vt:lpstr>Cascadia Code</vt:lpstr>
      <vt:lpstr>Segoe UI</vt:lpstr>
      <vt:lpstr>Times New Roman</vt:lpstr>
      <vt:lpstr>양재참숯체B</vt:lpstr>
      <vt:lpstr>디자인 사용자 지정</vt:lpstr>
      <vt:lpstr>Timeline</vt:lpstr>
      <vt:lpstr>PowerPoint Presentation</vt:lpstr>
      <vt:lpstr>Battery inspection project</vt:lpstr>
      <vt:lpstr>Goal of detection</vt:lpstr>
      <vt:lpstr>xvtBatteryExample to inspect Lower part</vt:lpstr>
      <vt:lpstr>Error code</vt:lpstr>
      <vt:lpstr>Inspection → Inspection2</vt:lpstr>
      <vt:lpstr>Inspection2</vt:lpstr>
      <vt:lpstr>Find battery ROI </vt:lpstr>
      <vt:lpstr>Find battery ROI </vt:lpstr>
      <vt:lpstr>Find battery ROI </vt:lpstr>
      <vt:lpstr>Check pole leaning</vt:lpstr>
      <vt:lpstr>Find pole leaning (Auto)</vt:lpstr>
      <vt:lpstr>PowerPoint Presentation</vt:lpstr>
      <vt:lpstr>Find pole leaning (Manual)</vt:lpstr>
      <vt:lpstr>Finding J/R position</vt:lpstr>
      <vt:lpstr>Finding Cathode Line Position (Auto - Dijkstra-like algorithm)</vt:lpstr>
      <vt:lpstr>A*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PC</cp:lastModifiedBy>
  <cp:revision>350</cp:revision>
  <dcterms:created xsi:type="dcterms:W3CDTF">2024-11-29T08:47:06Z</dcterms:created>
  <dcterms:modified xsi:type="dcterms:W3CDTF">2025-06-30T10:46:45Z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